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8.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9.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0.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4.xml" ContentType="application/vnd.openxmlformats-officedocument.themeOverride+xml"/>
  <Override PartName="/ppt/notesSlides/notesSlide18.xml" ContentType="application/vnd.openxmlformats-officedocument.presentationml.notesSlide+xml"/>
  <Override PartName="/ppt/theme/themeOverride5.xml" ContentType="application/vnd.openxmlformats-officedocument.themeOverr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738" r:id="rId3"/>
    <p:sldMasterId id="2147483779" r:id="rId4"/>
    <p:sldMasterId id="2147483799" r:id="rId5"/>
    <p:sldMasterId id="2147483846" r:id="rId6"/>
    <p:sldMasterId id="2147483864" r:id="rId7"/>
    <p:sldMasterId id="2147483884" r:id="rId8"/>
    <p:sldMasterId id="2147483893" r:id="rId9"/>
    <p:sldMasterId id="2147483927" r:id="rId10"/>
    <p:sldMasterId id="2147483939" r:id="rId11"/>
  </p:sldMasterIdLst>
  <p:notesMasterIdLst>
    <p:notesMasterId r:id="rId32"/>
  </p:notesMasterIdLst>
  <p:sldIdLst>
    <p:sldId id="1892" r:id="rId12"/>
    <p:sldId id="4587" r:id="rId13"/>
    <p:sldId id="4516" r:id="rId14"/>
    <p:sldId id="589" r:id="rId15"/>
    <p:sldId id="2072" r:id="rId16"/>
    <p:sldId id="4527" r:id="rId17"/>
    <p:sldId id="4528" r:id="rId18"/>
    <p:sldId id="2264" r:id="rId19"/>
    <p:sldId id="4588" r:id="rId20"/>
    <p:sldId id="4589" r:id="rId21"/>
    <p:sldId id="4590" r:id="rId22"/>
    <p:sldId id="3684" r:id="rId23"/>
    <p:sldId id="3189" r:id="rId24"/>
    <p:sldId id="3213" r:id="rId25"/>
    <p:sldId id="3223" r:id="rId26"/>
    <p:sldId id="4545" r:id="rId27"/>
    <p:sldId id="4564" r:id="rId28"/>
    <p:sldId id="4553" r:id="rId29"/>
    <p:sldId id="4557" r:id="rId30"/>
    <p:sldId id="45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CAF72E0-3A5F-480C-8D1F-73C5B4A7CB76}">
          <p14:sldIdLst>
            <p14:sldId id="1892"/>
            <p14:sldId id="4587"/>
          </p14:sldIdLst>
        </p14:section>
        <p14:section name="Migration" id="{A78963AE-F7F8-4957-8537-42179B0DB8C6}">
          <p14:sldIdLst>
            <p14:sldId id="4516"/>
            <p14:sldId id="589"/>
            <p14:sldId id="2072"/>
          </p14:sldIdLst>
        </p14:section>
        <p14:section name="Migration Strategy" id="{D6071994-2DE4-411C-BD61-5A420BC45BF9}">
          <p14:sldIdLst>
            <p14:sldId id="4527"/>
            <p14:sldId id="4528"/>
            <p14:sldId id="2264"/>
          </p14:sldIdLst>
        </p14:section>
        <p14:section name="Windows Server" id="{03C1453E-6A58-42D6-951D-3CB0CFE4FE02}">
          <p14:sldIdLst>
            <p14:sldId id="4588"/>
            <p14:sldId id="4589"/>
            <p14:sldId id="4590"/>
          </p14:sldIdLst>
        </p14:section>
        <p14:section name="Data" id="{39D11748-3D0B-4B54-A66D-86C06E92669F}">
          <p14:sldIdLst>
            <p14:sldId id="3684"/>
            <p14:sldId id="3189"/>
            <p14:sldId id="3213"/>
            <p14:sldId id="3223"/>
          </p14:sldIdLst>
        </p14:section>
        <p14:section name="Tips" id="{272DE585-EE36-4C94-8390-8163E7F75F57}">
          <p14:sldIdLst>
            <p14:sldId id="4545"/>
            <p14:sldId id="4564"/>
          </p14:sldIdLst>
        </p14:section>
        <p14:section name="Resources" id="{8635F971-9D51-49DD-BAA7-7367973526D3}">
          <p14:sldIdLst>
            <p14:sldId id="4553"/>
            <p14:sldId id="4557"/>
            <p14:sldId id="45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1" initials="Unknown User1"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83B01"/>
    <a:srgbClr val="0070C0"/>
    <a:srgbClr val="5B2C8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1840" autoAdjust="0"/>
  </p:normalViewPr>
  <p:slideViewPr>
    <p:cSldViewPr snapToGrid="0">
      <p:cViewPr varScale="1">
        <p:scale>
          <a:sx n="89" d="100"/>
          <a:sy n="89" d="100"/>
        </p:scale>
        <p:origin x="144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Lean" userId="60efe49c-fdb2-479d-bd36-260f4732f51a" providerId="ADAL" clId="{0EC98973-A1DD-47A4-A7EC-0D2B17D2B0B7}"/>
    <pc:docChg chg="modSld">
      <pc:chgData name="Sarah Lean" userId="60efe49c-fdb2-479d-bd36-260f4732f51a" providerId="ADAL" clId="{0EC98973-A1DD-47A4-A7EC-0D2B17D2B0B7}" dt="2019-03-01T07:26:36.062" v="4" actId="6549"/>
      <pc:docMkLst>
        <pc:docMk/>
      </pc:docMkLst>
      <pc:sldChg chg="modNotesTx">
        <pc:chgData name="Sarah Lean" userId="60efe49c-fdb2-479d-bd36-260f4732f51a" providerId="ADAL" clId="{0EC98973-A1DD-47A4-A7EC-0D2B17D2B0B7}" dt="2019-03-01T07:25:59.655" v="0" actId="6549"/>
        <pc:sldMkLst>
          <pc:docMk/>
          <pc:sldMk cId="2736315208" sldId="589"/>
        </pc:sldMkLst>
      </pc:sldChg>
      <pc:sldChg chg="modNotesTx">
        <pc:chgData name="Sarah Lean" userId="60efe49c-fdb2-479d-bd36-260f4732f51a" providerId="ADAL" clId="{0EC98973-A1DD-47A4-A7EC-0D2B17D2B0B7}" dt="2019-03-01T07:26:05.843" v="1" actId="6549"/>
        <pc:sldMkLst>
          <pc:docMk/>
          <pc:sldMk cId="2951270117" sldId="2072"/>
        </pc:sldMkLst>
      </pc:sldChg>
      <pc:sldChg chg="modNotesTx">
        <pc:chgData name="Sarah Lean" userId="60efe49c-fdb2-479d-bd36-260f4732f51a" providerId="ADAL" clId="{0EC98973-A1DD-47A4-A7EC-0D2B17D2B0B7}" dt="2019-03-01T07:26:19.789" v="2" actId="6549"/>
        <pc:sldMkLst>
          <pc:docMk/>
          <pc:sldMk cId="1497213779" sldId="4528"/>
        </pc:sldMkLst>
      </pc:sldChg>
      <pc:sldChg chg="modNotesTx">
        <pc:chgData name="Sarah Lean" userId="60efe49c-fdb2-479d-bd36-260f4732f51a" providerId="ADAL" clId="{0EC98973-A1DD-47A4-A7EC-0D2B17D2B0B7}" dt="2019-03-01T07:26:36.062" v="4" actId="6549"/>
        <pc:sldMkLst>
          <pc:docMk/>
          <pc:sldMk cId="1385737686" sldId="4545"/>
        </pc:sldMkLst>
      </pc:sldChg>
      <pc:sldChg chg="modNotesTx">
        <pc:chgData name="Sarah Lean" userId="60efe49c-fdb2-479d-bd36-260f4732f51a" providerId="ADAL" clId="{0EC98973-A1DD-47A4-A7EC-0D2B17D2B0B7}" dt="2019-03-01T07:26:24.794" v="3" actId="6549"/>
        <pc:sldMkLst>
          <pc:docMk/>
          <pc:sldMk cId="689334441" sldId="45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FD9FE-05D7-49C9-8C9B-5B475B67BB8B}" type="datetimeFigureOut">
              <a:rPr lang="en-GB" smtClean="0"/>
              <a:t>01/03/2019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E793A-18CA-4821-8146-3459784A1202}" type="slidenum">
              <a:rPr lang="en-GB" smtClean="0"/>
              <a:t>‹#›</a:t>
            </a:fld>
            <a:endParaRPr lang="en-GB"/>
          </a:p>
        </p:txBody>
      </p:sp>
    </p:spTree>
    <p:extLst>
      <p:ext uri="{BB962C8B-B14F-4D97-AF65-F5344CB8AC3E}">
        <p14:creationId xmlns:p14="http://schemas.microsoft.com/office/powerpoint/2010/main" val="3110684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7:24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53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D4E793A-18CA-4821-8146-3459784A1202}" type="slidenum">
              <a:rPr lang="en-GB" smtClean="0"/>
              <a:t>10</a:t>
            </a:fld>
            <a:endParaRPr lang="en-GB"/>
          </a:p>
        </p:txBody>
      </p:sp>
    </p:spTree>
    <p:extLst>
      <p:ext uri="{BB962C8B-B14F-4D97-AF65-F5344CB8AC3E}">
        <p14:creationId xmlns:p14="http://schemas.microsoft.com/office/powerpoint/2010/main" val="769823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D4E793A-18CA-4821-8146-3459784A1202}" type="slidenum">
              <a:rPr lang="en-GB" smtClean="0"/>
              <a:t>11</a:t>
            </a:fld>
            <a:endParaRPr lang="en-GB"/>
          </a:p>
        </p:txBody>
      </p:sp>
    </p:spTree>
    <p:extLst>
      <p:ext uri="{BB962C8B-B14F-4D97-AF65-F5344CB8AC3E}">
        <p14:creationId xmlns:p14="http://schemas.microsoft.com/office/powerpoint/2010/main" val="1491534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Build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3/1/2019 7:24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32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A56EE7-0395-4072-9E19-0E914FB75D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285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7:24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4184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7:24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235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7:24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510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271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7:24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7070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873125" y="2408238"/>
            <a:ext cx="7494588" cy="4216400"/>
          </a:xfrm>
        </p:spPr>
      </p:sp>
    </p:spTree>
    <p:extLst>
      <p:ext uri="{BB962C8B-B14F-4D97-AF65-F5344CB8AC3E}">
        <p14:creationId xmlns:p14="http://schemas.microsoft.com/office/powerpoint/2010/main" val="302498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4E793A-18CA-4821-8146-3459784A120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0796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5F68A48-6E3D-4128-B8E2-E53DBDB6C7F6}"/>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29106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304C7C2-E2B6-4EEF-AE6C-58F90B285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a:extLst>
              <a:ext uri="{FF2B5EF4-FFF2-40B4-BE49-F238E27FC236}">
                <a16:creationId xmlns:a16="http://schemas.microsoft.com/office/drawing/2014/main" id="{B12CB1BA-AC3E-45F4-B4D3-F0905F078336}"/>
              </a:ext>
            </a:extLst>
          </p:cNvPr>
          <p:cNvSpPr>
            <a:spLocks noGrp="1"/>
          </p:cNvSpPr>
          <p:nvPr>
            <p:ph type="body" idx="1"/>
          </p:nvPr>
        </p:nvSpPr>
        <p:spPr/>
        <p:txBody>
          <a:bodyPr/>
          <a:lstStyle/>
          <a:p>
            <a:pPr defTabSz="914460" eaLnBrk="1" fontAlgn="auto" hangingPunct="1">
              <a:spcBef>
                <a:spcPts val="0"/>
              </a:spcBef>
              <a:spcAft>
                <a:spcPts val="333"/>
              </a:spcAft>
              <a:defRPr/>
            </a:pPr>
            <a:endParaRPr lang="en-US" sz="882" dirty="0">
              <a:ea typeface="+mn-ea"/>
              <a:cs typeface="+mn-cs"/>
            </a:endParaRPr>
          </a:p>
        </p:txBody>
      </p:sp>
      <p:sp>
        <p:nvSpPr>
          <p:cNvPr id="33795" name="Header Placeholder 3">
            <a:extLst>
              <a:ext uri="{FF2B5EF4-FFF2-40B4-BE49-F238E27FC236}">
                <a16:creationId xmlns:a16="http://schemas.microsoft.com/office/drawing/2014/main" id="{451B5EFB-0C8C-4A06-8831-99ABF347652A}"/>
              </a:ext>
            </a:extLst>
          </p:cNvPr>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15F8EF56-FFEB-4258-A884-223BB841AE11}"/>
              </a:ext>
            </a:extLst>
          </p:cNvPr>
          <p:cNvSpPr>
            <a:spLocks noGrp="1"/>
          </p:cNvSpPr>
          <p:nvPr>
            <p:ph type="ftr" sz="quarter" idx="4"/>
          </p:nvPr>
        </p:nvSpPr>
        <p:spPr>
          <a:xfrm>
            <a:off x="0" y="8831580"/>
            <a:ext cx="6052312" cy="361897"/>
          </a:xfrm>
        </p:spPr>
        <p:txBody>
          <a:bodyPr rtlCol="0"/>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2016 Microsoft Corporation. All rights reserved. MICROSOFT MAKES NO WARRANTIES, EXPRESS, IMPLIED OR STATUTORY, AS TO THE INFORMATION IN THIS PRESENTATION.</a:t>
            </a:r>
          </a:p>
        </p:txBody>
      </p:sp>
      <p:sp>
        <p:nvSpPr>
          <p:cNvPr id="33797" name="Date Placeholder 5">
            <a:extLst>
              <a:ext uri="{FF2B5EF4-FFF2-40B4-BE49-F238E27FC236}">
                <a16:creationId xmlns:a16="http://schemas.microsoft.com/office/drawing/2014/main" id="{5EF0393D-EC39-479D-8664-9305D268B3C0}"/>
              </a:ext>
            </a:extLst>
          </p:cNvPr>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4E819A-EED3-44CB-85D8-4386456FF616}" type="datetime8">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3/1/2019 7:24 AM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33798" name="Slide Number Placeholder 6">
            <a:extLst>
              <a:ext uri="{FF2B5EF4-FFF2-40B4-BE49-F238E27FC236}">
                <a16:creationId xmlns:a16="http://schemas.microsoft.com/office/drawing/2014/main" id="{1191ED11-26E6-469D-BFED-2CDB065C8CC5}"/>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F8CFFA-587F-40A2-B749-84F566BE5D70}"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775560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304C7C2-E2B6-4EEF-AE6C-58F90B285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a:extLst>
              <a:ext uri="{FF2B5EF4-FFF2-40B4-BE49-F238E27FC236}">
                <a16:creationId xmlns:a16="http://schemas.microsoft.com/office/drawing/2014/main" id="{B12CB1BA-AC3E-45F4-B4D3-F0905F078336}"/>
              </a:ext>
            </a:extLst>
          </p:cNvPr>
          <p:cNvSpPr>
            <a:spLocks noGrp="1"/>
          </p:cNvSpPr>
          <p:nvPr>
            <p:ph type="body" idx="1"/>
          </p:nvPr>
        </p:nvSpPr>
        <p:spPr/>
        <p:txBody>
          <a:bodyPr/>
          <a:lstStyle/>
          <a:p>
            <a:endParaRPr lang="en-US" sz="800" dirty="0"/>
          </a:p>
        </p:txBody>
      </p:sp>
      <p:sp>
        <p:nvSpPr>
          <p:cNvPr id="33795" name="Header Placeholder 3">
            <a:extLst>
              <a:ext uri="{FF2B5EF4-FFF2-40B4-BE49-F238E27FC236}">
                <a16:creationId xmlns:a16="http://schemas.microsoft.com/office/drawing/2014/main" id="{451B5EFB-0C8C-4A06-8831-99ABF347652A}"/>
              </a:ext>
            </a:extLst>
          </p:cNvPr>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15F8EF56-FFEB-4258-A884-223BB841AE11}"/>
              </a:ext>
            </a:extLst>
          </p:cNvPr>
          <p:cNvSpPr>
            <a:spLocks noGrp="1"/>
          </p:cNvSpPr>
          <p:nvPr>
            <p:ph type="ftr" sz="quarter" idx="4"/>
          </p:nvPr>
        </p:nvSpPr>
        <p:spPr>
          <a:xfrm>
            <a:off x="0" y="8831580"/>
            <a:ext cx="6052312" cy="361897"/>
          </a:xfrm>
        </p:spPr>
        <p:txBody>
          <a:bodyPr rtlCol="0"/>
          <a:lstStyle/>
          <a:p>
            <a:pPr marL="582359" marR="0" lvl="0" indent="0" algn="l" defTabSz="9314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Segoe UI" pitchFamily="34" charset="0"/>
                <a:cs typeface="+mn-cs"/>
              </a:rPr>
              <a:t>© 2016 Microsoft Corporation. All rights reserved. MICROSOFT MAKES NO WARRANTIES, EXPRESS, IMPLIED OR STATUTORY, AS TO THE INFORMATION IN THIS PRESENTATION.</a:t>
            </a:r>
          </a:p>
        </p:txBody>
      </p:sp>
      <p:sp>
        <p:nvSpPr>
          <p:cNvPr id="33797" name="Date Placeholder 5">
            <a:extLst>
              <a:ext uri="{FF2B5EF4-FFF2-40B4-BE49-F238E27FC236}">
                <a16:creationId xmlns:a16="http://schemas.microsoft.com/office/drawing/2014/main" id="{5EF0393D-EC39-479D-8664-9305D268B3C0}"/>
              </a:ext>
            </a:extLst>
          </p:cNvPr>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91C0EED8-6039-430B-B6BE-F85B2AC973D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7:24 AM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33798" name="Slide Number Placeholder 6">
            <a:extLst>
              <a:ext uri="{FF2B5EF4-FFF2-40B4-BE49-F238E27FC236}">
                <a16:creationId xmlns:a16="http://schemas.microsoft.com/office/drawing/2014/main" id="{1191ED11-26E6-469D-BFED-2CDB065C8CC5}"/>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D2F8CFFA-587F-40A2-B749-84F566BE5D70}"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270521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7:24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50FCBB4-B013-4FA3-92E2-78DB18114F55}"/>
              </a:ext>
            </a:extLst>
          </p:cNvPr>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Summary: </a:t>
            </a:r>
          </a:p>
          <a:p>
            <a:pPr marL="228600" indent="-228600">
              <a:buAutoNum type="arabicParenR"/>
            </a:pPr>
            <a:r>
              <a:rPr lang="en-US" sz="1200" kern="1200" dirty="0">
                <a:solidFill>
                  <a:schemeClr val="tx1"/>
                </a:solidFill>
                <a:effectLst/>
                <a:latin typeface="Segoe UI Light" pitchFamily="34" charset="0"/>
                <a:ea typeface="+mn-ea"/>
                <a:cs typeface="+mn-cs"/>
              </a:rPr>
              <a:t>Key phases of the Azure migration experience – workload assessment and discovery, workload migration, ongoing optimization (Cost Management, AHB, RI) and security/management (built in services – backup, monitoring, blueprints etc.)</a:t>
            </a:r>
          </a:p>
          <a:p>
            <a:pPr marL="228600" indent="-228600">
              <a:buAutoNum type="arabicParenR"/>
            </a:pPr>
            <a:endParaRPr lang="en-US" sz="1200" kern="1200" dirty="0">
              <a:solidFill>
                <a:schemeClr val="tx1"/>
              </a:solidFill>
              <a:effectLst/>
              <a:latin typeface="Segoe UI Light" pitchFamily="34" charset="0"/>
              <a:ea typeface="+mn-ea"/>
              <a:cs typeface="+mn-cs"/>
            </a:endParaRPr>
          </a:p>
          <a:p>
            <a:pPr marL="228600" indent="-228600">
              <a:buAutoNum type="arabicParenR"/>
            </a:pPr>
            <a:r>
              <a:rPr lang="en-US" sz="1200" kern="1200" dirty="0">
                <a:solidFill>
                  <a:schemeClr val="tx1"/>
                </a:solidFill>
                <a:effectLst/>
                <a:latin typeface="Segoe UI Light" pitchFamily="34" charset="0"/>
                <a:ea typeface="+mn-ea"/>
                <a:cs typeface="+mn-cs"/>
              </a:rPr>
              <a:t>Key investments – tools,  prescriptive guidance, and handholding </a:t>
            </a:r>
          </a:p>
          <a:p>
            <a:pPr marL="0" indent="0">
              <a:buNone/>
            </a:pPr>
            <a:endParaRPr lang="en-US" sz="1200" kern="1200" dirty="0">
              <a:solidFill>
                <a:schemeClr val="tx1"/>
              </a:solidFill>
              <a:effectLst/>
              <a:latin typeface="Segoe UI Light" pitchFamily="34" charset="0"/>
              <a:ea typeface="+mn-ea"/>
              <a:cs typeface="+mn-cs"/>
            </a:endParaRPr>
          </a:p>
          <a:p>
            <a:pPr marL="0" indent="0">
              <a:buNone/>
            </a:pPr>
            <a:r>
              <a:rPr lang="en-US" sz="1200" kern="1200" dirty="0">
                <a:solidFill>
                  <a:schemeClr val="tx1"/>
                </a:solidFill>
                <a:effectLst/>
                <a:latin typeface="Segoe UI Light" pitchFamily="34" charset="0"/>
                <a:ea typeface="+mn-ea"/>
                <a:cs typeface="+mn-cs"/>
              </a:rPr>
              <a:t>3) Foundational best practices which are critical enablers to help you scale up your efforts – skilling up people, investing in the right processes – e.g., biz case/exec support, mix of migration strategies, tracking migration), and tech (governance, networking, identity, security and management tools)</a:t>
            </a:r>
          </a:p>
          <a:p>
            <a:endParaRPr lang="en-GB" dirty="0"/>
          </a:p>
        </p:txBody>
      </p:sp>
    </p:spTree>
    <p:extLst>
      <p:ext uri="{BB962C8B-B14F-4D97-AF65-F5344CB8AC3E}">
        <p14:creationId xmlns:p14="http://schemas.microsoft.com/office/powerpoint/2010/main" val="187773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1574ED8-8106-439C-9EF3-73E567CFA383}"/>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3132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Gartner:</a:t>
            </a:r>
            <a:r>
              <a:rPr lang="en-US" dirty="0"/>
              <a:t> Developing a Public Cloud IaaS Adoption and Migration Framework, published March 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3236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291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9.sv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65574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1394321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65150265"/>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659445" y="3210472"/>
            <a:ext cx="3599603" cy="725417"/>
          </a:xfrm>
          <a:prstGeom prst="rect">
            <a:avLst/>
          </a:prstGeom>
        </p:spPr>
        <p:txBody>
          <a:bodyPr/>
          <a:lstStyle>
            <a:lvl1pPr algn="l">
              <a:defRPr/>
            </a:lvl1pPr>
          </a:lstStyle>
          <a:p>
            <a:r>
              <a:rPr lang="en-US"/>
              <a:t>Click to edit Master title style</a:t>
            </a:r>
          </a:p>
        </p:txBody>
      </p:sp>
      <p:sp>
        <p:nvSpPr>
          <p:cNvPr id="6" name="Rectangle 5">
            <a:extLst>
              <a:ext uri="{FF2B5EF4-FFF2-40B4-BE49-F238E27FC236}">
                <a16:creationId xmlns:a16="http://schemas.microsoft.com/office/drawing/2014/main" id="{3AD46170-1303-4040-8C68-0B6DC1AC7A1B}"/>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7" name="TextBox 6">
            <a:extLst>
              <a:ext uri="{FF2B5EF4-FFF2-40B4-BE49-F238E27FC236}">
                <a16:creationId xmlns:a16="http://schemas.microsoft.com/office/drawing/2014/main" id="{E362E056-E126-4AF7-94AD-BDF3AD8D62A6}"/>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3881431315"/>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7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079705197"/>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6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820506121"/>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9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grpSp>
        <p:nvGrpSpPr>
          <p:cNvPr id="15" name="Group 14">
            <a:extLst>
              <a:ext uri="{FF2B5EF4-FFF2-40B4-BE49-F238E27FC236}">
                <a16:creationId xmlns:a16="http://schemas.microsoft.com/office/drawing/2014/main" id="{1AB169BD-1499-4A2D-B0F4-B86ABBBD5679}"/>
              </a:ext>
            </a:extLst>
          </p:cNvPr>
          <p:cNvGrpSpPr/>
          <p:nvPr/>
        </p:nvGrpSpPr>
        <p:grpSpPr>
          <a:xfrm>
            <a:off x="960254" y="1821523"/>
            <a:ext cx="5347566" cy="3093377"/>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1536531320"/>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28667" y="3210472"/>
            <a:ext cx="3469801" cy="630339"/>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587793609"/>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2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661452233"/>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91597654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a:prstGeom prst="rect">
            <a:avLst/>
          </a:prstGeo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3">
            <a:extLst>
              <a:ext uri="{FF2B5EF4-FFF2-40B4-BE49-F238E27FC236}">
                <a16:creationId xmlns:a16="http://schemas.microsoft.com/office/drawing/2014/main" id="{7362C29E-2174-4870-98E5-5008ED6C11CF}"/>
              </a:ext>
            </a:extLst>
          </p:cNvPr>
          <p:cNvSpPr/>
          <p:nvPr/>
        </p:nvSpPr>
        <p:spPr bwMode="auto">
          <a:xfrm>
            <a:off x="5411244" y="647846"/>
            <a:ext cx="6196556" cy="57072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387188"/>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3430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54846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E6E6E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288D3-75C9-2640-9600-5984D7C0D9B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951720" y="333146"/>
            <a:ext cx="2042160" cy="428854"/>
          </a:xfrm>
          <a:prstGeom prst="rect">
            <a:avLst/>
          </a:prstGeom>
        </p:spPr>
      </p:pic>
    </p:spTree>
    <p:extLst>
      <p:ext uri="{BB962C8B-B14F-4D97-AF65-F5344CB8AC3E}">
        <p14:creationId xmlns:p14="http://schemas.microsoft.com/office/powerpoint/2010/main" val="1168064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675676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8596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9537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08055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1517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0914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53441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69835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49482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1516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2955680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703047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836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1760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4224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99317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96504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8039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492503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941411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35958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28889959"/>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5899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B018733-6594-4E00-9147-15A07CC30E61}"/>
              </a:ext>
            </a:extLst>
          </p:cNvPr>
          <p:cNvGrpSpPr/>
          <p:nvPr/>
        </p:nvGrpSpPr>
        <p:grpSpPr bwMode="ltGray">
          <a:xfrm flipH="1">
            <a:off x="-1475712" y="1792936"/>
            <a:ext cx="3680790" cy="5392441"/>
            <a:chOff x="8507413" y="1457714"/>
            <a:chExt cx="3680790" cy="5392441"/>
          </a:xfrm>
        </p:grpSpPr>
        <p:sp>
          <p:nvSpPr>
            <p:cNvPr id="65" name="Freeform: Shape 64">
              <a:extLst>
                <a:ext uri="{FF2B5EF4-FFF2-40B4-BE49-F238E27FC236}">
                  <a16:creationId xmlns:a16="http://schemas.microsoft.com/office/drawing/2014/main" id="{A652F6E3-8113-4A8C-852E-4D63F7E3A57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EABE47BD-F14C-4119-87A0-94A31628223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D14E5904-13C5-424B-B6BC-A2CDDE5504B6}"/>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6F145485-3741-4A74-8BD5-13328EA9694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FED68BAA-FA5D-42CE-8143-5DF6CB962B7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BA4E14D1-7BEF-4F82-9184-E6C2701F1F7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DBADBD88-F15E-4DCB-B1A8-A2AC732502E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7D3EB67F-0234-4517-867F-D9D965726194}"/>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16BED6F-CFCA-4132-91DF-B32C67FFA96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5640226A-D8D8-4927-AE4A-B62E997806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257CBB28-D540-4C4D-9FD0-A4A3AE66E9AD}"/>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1DED4EB3-30F7-4FB0-81A4-F9626615FC7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1D8E0D0-22B0-437D-B25B-FF43BEC7607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181E5F3-545A-496C-B4E4-5FC101AD23B9}"/>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C53D4CF3-51B7-46B1-9654-A3372055314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9397D294-6DFF-400B-B2A2-AC3D18D6BC50}"/>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E6EC6950-5A3E-4D22-BB2B-79D86D06874C}"/>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30" name="Group 29">
            <a:extLst>
              <a:ext uri="{FF2B5EF4-FFF2-40B4-BE49-F238E27FC236}">
                <a16:creationId xmlns:a16="http://schemas.microsoft.com/office/drawing/2014/main" id="{89BE868E-A240-4959-BD66-6BC44EE5A4AF}"/>
              </a:ext>
            </a:extLst>
          </p:cNvPr>
          <p:cNvGrpSpPr/>
          <p:nvPr/>
        </p:nvGrpSpPr>
        <p:grpSpPr bwMode="ltGray">
          <a:xfrm>
            <a:off x="6606988" y="-1326452"/>
            <a:ext cx="5581215" cy="8176607"/>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628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91245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3083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8502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9313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269173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834741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616448" y="2017713"/>
            <a:ext cx="5207000"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8707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5982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453997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046661568"/>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5085641"/>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userDrawn="1"/>
        </p:nvSpPr>
        <p:spPr>
          <a:xfrm>
            <a:off x="7729184" y="1559076"/>
            <a:ext cx="2483052" cy="1107996"/>
          </a:xfrm>
          <a:prstGeom prst="rect">
            <a:avLst/>
          </a:prstGeom>
          <a:noFill/>
        </p:spPr>
        <p:txBody>
          <a:bodyPr wrap="none" lIns="0" tIns="0" rIns="0" bIns="0" rtlCol="0">
            <a:spAutoFit/>
          </a:bodyPr>
          <a:lstStyle/>
          <a:p>
            <a:pPr algn="l"/>
            <a:r>
              <a:rPr lang="en-US" sz="7200" b="1">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115829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1634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3183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4528" y="2639750"/>
            <a:ext cx="7855889" cy="914096"/>
          </a:xfrm>
          <a:noFill/>
        </p:spPr>
        <p:txBody>
          <a:bodyPr wrap="square" lIns="0" tIns="0" rIns="0" bIns="0" anchor="ctr" anchorCtr="0">
            <a:spAutoFit/>
          </a:bodyPr>
          <a:lstStyle>
            <a:lvl1pPr algn="ctr" defTabSz="932742" rtl="0" eaLnBrk="1" latinLnBrk="0" hangingPunct="1">
              <a:lnSpc>
                <a:spcPct val="90000"/>
              </a:lnSpc>
              <a:spcBef>
                <a:spcPct val="0"/>
              </a:spcBef>
              <a:buNone/>
              <a:defRPr lang="en-US" sz="6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7" name="Group 26">
            <a:extLst>
              <a:ext uri="{FF2B5EF4-FFF2-40B4-BE49-F238E27FC236}">
                <a16:creationId xmlns:a16="http://schemas.microsoft.com/office/drawing/2014/main" id="{F5B1D67C-D600-4009-9F96-DBD9F692B67A}"/>
              </a:ext>
            </a:extLst>
          </p:cNvPr>
          <p:cNvGrpSpPr/>
          <p:nvPr/>
        </p:nvGrpSpPr>
        <p:grpSpPr bwMode="ltGray">
          <a:xfrm>
            <a:off x="10622460" y="1588043"/>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10010417" y="-63612"/>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p:nvGrpSpPr>
        <p:grpSpPr bwMode="ltGray">
          <a:xfrm>
            <a:off x="8371164" y="6027223"/>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2211190" y="0"/>
            <a:ext cx="5932086" cy="6890047"/>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8535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32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D127AF-EEFB-4560-81FD-6EBF826EF3BA}"/>
              </a:ext>
            </a:extLst>
          </p:cNvPr>
          <p:cNvSpPr/>
          <p:nvPr userDrawn="1"/>
        </p:nvSpPr>
        <p:spPr bwMode="auto">
          <a:xfrm>
            <a:off x="1" y="0"/>
            <a:ext cx="1165412"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1410332" y="2019300"/>
            <a:ext cx="3316101" cy="1107996"/>
          </a:xfrm>
        </p:spPr>
        <p:txBody>
          <a:bodyPr anchor="b"/>
          <a:lstStyle>
            <a:lvl1pPr algn="l">
              <a:defRPr/>
            </a:lvl1pPr>
          </a:lstStyle>
          <a:p>
            <a:r>
              <a:rPr lang="en-US"/>
              <a:t>Click to edit Master title style</a:t>
            </a:r>
          </a:p>
        </p:txBody>
      </p:sp>
      <p:sp>
        <p:nvSpPr>
          <p:cNvPr id="3" name="TextBox 2">
            <a:extLst>
              <a:ext uri="{FF2B5EF4-FFF2-40B4-BE49-F238E27FC236}">
                <a16:creationId xmlns:a16="http://schemas.microsoft.com/office/drawing/2014/main" id="{3297CCA4-F58A-4CC4-9942-648DB6695A55}"/>
              </a:ext>
            </a:extLst>
          </p:cNvPr>
          <p:cNvSpPr txBox="1"/>
          <p:nvPr userDrawn="1"/>
        </p:nvSpPr>
        <p:spPr>
          <a:xfrm rot="16200000">
            <a:off x="-2020570" y="3090446"/>
            <a:ext cx="5206554" cy="677108"/>
          </a:xfrm>
          <a:prstGeom prst="rect">
            <a:avLst/>
          </a:prstGeom>
          <a:noFill/>
        </p:spPr>
        <p:txBody>
          <a:bodyPr wrap="none" lIns="0" tIns="0" rIns="0" bIns="0" rtlCol="0">
            <a:spAutoFit/>
          </a:bodyPr>
          <a:lstStyle/>
          <a:p>
            <a:pPr algn="l"/>
            <a:r>
              <a:rPr lang="en-US" sz="4400" b="1" spc="1000" baseline="0">
                <a:solidFill>
                  <a:schemeClr val="bg1"/>
                </a:solidFill>
              </a:rPr>
              <a:t>ANNOUNCING</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1409564" y="3284459"/>
            <a:ext cx="3316101" cy="1517338"/>
          </a:xfrm>
        </p:spPr>
        <p:txBody>
          <a:bodyPr/>
          <a:lstStyle>
            <a:lvl1pPr marL="0" indent="0" algn="l">
              <a:spcBef>
                <a:spcPts val="600"/>
              </a:spcBef>
              <a:spcAft>
                <a:spcPts val="600"/>
              </a:spcAft>
              <a:buNone/>
              <a:defRPr sz="2000">
                <a:latin typeface="+mn-lt"/>
              </a:defRPr>
            </a:lvl1pPr>
            <a:lvl2pPr marL="0" indent="0" algn="l">
              <a:buNone/>
              <a:defRPr lang="en-US" sz="1800" b="0" kern="1200" spc="0" baseline="0" dirty="0" smtClean="0">
                <a:solidFill>
                  <a:schemeClr val="tx1"/>
                </a:solidFill>
                <a:latin typeface="+mn-lt"/>
                <a:ea typeface="+mn-ea"/>
                <a:cs typeface="+mn-cs"/>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marL="0" marR="0" lvl="1"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CC37C403-485D-4353-A449-B4979E83710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80965" y="914399"/>
            <a:ext cx="7840178" cy="4594611"/>
          </a:xfrm>
          <a:prstGeom prst="rect">
            <a:avLst/>
          </a:prstGeom>
        </p:spPr>
      </p:pic>
    </p:spTree>
    <p:extLst>
      <p:ext uri="{BB962C8B-B14F-4D97-AF65-F5344CB8AC3E}">
        <p14:creationId xmlns:p14="http://schemas.microsoft.com/office/powerpoint/2010/main" val="2866234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6381939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5347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81226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69527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037681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8129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5462431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68822486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01263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4921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1274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0712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49497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27299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48749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3/1/2019</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148936438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12696" y="3305550"/>
            <a:ext cx="349655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1505908692"/>
      </p:ext>
    </p:extLst>
  </p:cSld>
  <p:clrMapOvr>
    <a:masterClrMapping/>
  </p:clrMapOvr>
  <p:extLst>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12696" y="3367106"/>
            <a:ext cx="3639516" cy="492443"/>
          </a:xfrm>
        </p:spPr>
        <p:txBody>
          <a:bodyPr anchor="b"/>
          <a:lstStyle>
            <a:lvl1pPr algn="l">
              <a:defRPr sz="3200"/>
            </a:lvl1pPr>
          </a:lstStyle>
          <a:p>
            <a:r>
              <a:rPr lang="en-US"/>
              <a:t>Click to edit</a:t>
            </a:r>
          </a:p>
        </p:txBody>
      </p:sp>
      <p:sp>
        <p:nvSpPr>
          <p:cNvPr id="10" name="Rectangle 9">
            <a:extLst>
              <a:ext uri="{FF2B5EF4-FFF2-40B4-BE49-F238E27FC236}">
                <a16:creationId xmlns:a16="http://schemas.microsoft.com/office/drawing/2014/main" id="{2F0BC893-EC69-4EF5-8936-2FC306527E36}"/>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28149CC9-20E9-4BDA-9B35-4DF68E499427}"/>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7712695" y="3899595"/>
            <a:ext cx="3639517"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104829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12696" y="2556750"/>
            <a:ext cx="3639516" cy="430887"/>
          </a:xfrm>
        </p:spPr>
        <p:txBody>
          <a:bodyPr anchor="b"/>
          <a:lstStyle>
            <a:lvl1pPr algn="l">
              <a:defRPr sz="2800"/>
            </a:lvl1pPr>
          </a:lstStyle>
          <a:p>
            <a:r>
              <a:rPr lang="en-US"/>
              <a:t>Click to edit</a:t>
            </a:r>
          </a:p>
        </p:txBody>
      </p:sp>
      <p:sp>
        <p:nvSpPr>
          <p:cNvPr id="10" name="Rectangle 9">
            <a:extLst>
              <a:ext uri="{FF2B5EF4-FFF2-40B4-BE49-F238E27FC236}">
                <a16:creationId xmlns:a16="http://schemas.microsoft.com/office/drawing/2014/main" id="{2F0BC893-EC69-4EF5-8936-2FC306527E36}"/>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28149CC9-20E9-4BDA-9B35-4DF68E499427}"/>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7712695" y="3027683"/>
            <a:ext cx="3639517"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3379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eam Leader 1">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solidFill>
            <a:schemeClr val="accent1"/>
          </a:solid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605056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0868" y="585788"/>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0602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A721870-A346-4D53-AA30-853C2E9CEE09}"/>
              </a:ext>
            </a:extLst>
          </p:cNvPr>
          <p:cNvSpPr>
            <a:spLocks noGrp="1"/>
          </p:cNvSpPr>
          <p:nvPr>
            <p:ph type="body" sz="quarter" idx="10"/>
          </p:nvPr>
        </p:nvSpPr>
        <p:spPr>
          <a:xfrm>
            <a:off x="584200" y="3429000"/>
            <a:ext cx="4700494" cy="2208736"/>
          </a:xfrm>
        </p:spPr>
        <p:txBody>
          <a:bodyPr/>
          <a:lstStyle>
            <a:lvl1pPr marL="0" indent="0" defTabSz="114300">
              <a:buNone/>
              <a:defRPr/>
            </a:lvl1pPr>
            <a:lvl2pPr marL="0" indent="0" defTabSz="114300">
              <a:buNone/>
              <a:defRPr/>
            </a:lvl2pPr>
            <a:lvl3pPr marL="0" indent="0" defTabSz="114300">
              <a:buNone/>
              <a:defRPr/>
            </a:lvl3pPr>
            <a:lvl4pPr marL="0" indent="0" defTabSz="114300">
              <a:buNone/>
              <a:defRPr/>
            </a:lvl4pPr>
            <a:lvl5pPr marL="0" indent="0" defTabSz="11430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199" y="2064389"/>
            <a:ext cx="4700495"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03673453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402729564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53253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Image Break 2">
    <p:spTree>
      <p:nvGrpSpPr>
        <p:cNvPr id="1" name=""/>
        <p:cNvGrpSpPr/>
        <p:nvPr/>
      </p:nvGrpSpPr>
      <p:grpSpPr>
        <a:xfrm>
          <a:off x="0" y="0"/>
          <a:ext cx="0" cy="0"/>
          <a:chOff x="0" y="0"/>
          <a:chExt cx="0" cy="0"/>
        </a:xfrm>
      </p:grpSpPr>
      <p:sp>
        <p:nvSpPr>
          <p:cNvPr id="6" name="Picture Placeholder 6"/>
          <p:cNvSpPr>
            <a:spLocks noGrp="1"/>
          </p:cNvSpPr>
          <p:nvPr>
            <p:ph type="pic" sz="quarter" idx="17" hasCustomPrompt="1"/>
          </p:nvPr>
        </p:nvSpPr>
        <p:spPr>
          <a:xfrm>
            <a:off x="0" y="0"/>
            <a:ext cx="9095012" cy="6858000"/>
          </a:xfrm>
          <a:solidFill>
            <a:schemeClr val="accent1"/>
          </a:solidFill>
          <a:ln>
            <a:noFill/>
          </a:ln>
        </p:spPr>
        <p:txBody>
          <a:bodyPr lIns="180000" tIns="180000" rIns="180000" bIns="180000">
            <a:normAutofit/>
          </a:bodyPr>
          <a:lstStyle>
            <a:lvl1pPr algn="l">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
        <p:nvSpPr>
          <p:cNvPr id="17" name="Picture Placeholder 6"/>
          <p:cNvSpPr>
            <a:spLocks noGrp="1"/>
          </p:cNvSpPr>
          <p:nvPr>
            <p:ph type="pic" sz="quarter" idx="18" hasCustomPrompt="1"/>
          </p:nvPr>
        </p:nvSpPr>
        <p:spPr>
          <a:xfrm>
            <a:off x="9095015" y="0"/>
            <a:ext cx="3096988" cy="6858000"/>
          </a:xfrm>
          <a:solidFill>
            <a:schemeClr val="accent1"/>
          </a:solidFill>
          <a:ln>
            <a:noFill/>
          </a:ln>
        </p:spPr>
        <p:txBody>
          <a:bodyPr lIns="1260000" tIns="90000" rIns="180000" bIns="360000">
            <a:normAutofit/>
          </a:bodyPr>
          <a:lstStyle>
            <a:lvl1pPr algn="ctr">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Tree>
    <p:extLst>
      <p:ext uri="{BB962C8B-B14F-4D97-AF65-F5344CB8AC3E}">
        <p14:creationId xmlns:p14="http://schemas.microsoft.com/office/powerpoint/2010/main" val="293812097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2783992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723805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 name="Title 1">
            <a:extLst>
              <a:ext uri="{FF2B5EF4-FFF2-40B4-BE49-F238E27FC236}">
                <a16:creationId xmlns:a16="http://schemas.microsoft.com/office/drawing/2014/main" id="{5E940FBF-F14B-490B-BF42-0D21A9401C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83013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72607269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46433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436068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068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04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0829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2782838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8524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51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9240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26673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864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49972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216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13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875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03081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March 1,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81580575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76314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24396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89423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5720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7154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17300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51558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6627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583266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66670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236205017"/>
      </p:ext>
    </p:extLst>
  </p:cSld>
  <p:clrMapOvr>
    <a:masterClrMapping/>
  </p:clrMapOvr>
  <p:extLst mod="1">
    <p:ext uri="{DCECCB84-F9BA-43D5-87BE-67443E8EF086}">
      <p15:sldGuideLst xmlns:p15="http://schemas.microsoft.com/office/powerpoint/2012/main">
        <p15:guide id="1" orient="horz" pos="180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82863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181114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99197839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153458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6415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2466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640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17890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2811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060295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71075203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720989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0852288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597217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400">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145"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338"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4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649378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953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133647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25420128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69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38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42226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0123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86620134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671379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662345"/>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AB9B0D99-6E35-4685-B13C-885F12689DE8}"/>
              </a:ext>
            </a:extLst>
          </p:cNvPr>
          <p:cNvSpPr>
            <a:spLocks noGrp="1"/>
          </p:cNvSpPr>
          <p:nvPr>
            <p:ph idx="32"/>
          </p:nvPr>
        </p:nvSpPr>
        <p:spPr>
          <a:xfrm>
            <a:off x="6111904" y="1866900"/>
            <a:ext cx="5622896"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92895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104622"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62F3502D-7986-42F4-B7B4-FD9AE06392B1}"/>
              </a:ext>
            </a:extLst>
          </p:cNvPr>
          <p:cNvSpPr>
            <a:spLocks noGrp="1"/>
          </p:cNvSpPr>
          <p:nvPr>
            <p:ph idx="32"/>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6758909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4489492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6216219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94742181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14221636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653385"/>
      </p:ext>
    </p:extLst>
  </p:cSld>
  <p:clrMapOvr>
    <a:masterClrMapping/>
  </p:clrMapOvr>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096000" y="0"/>
            <a:ext cx="6096000" cy="6858000"/>
          </a:xfrm>
          <a:prstGeom prst="rect">
            <a:avLst/>
          </a:prstGeom>
          <a:noFill/>
        </p:spPr>
        <p:txBody>
          <a:bodyPr anchor="ctr"/>
          <a:lstStyle>
            <a:lvl1pPr algn="ctr">
              <a:defRPr baseline="0">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7035167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095998" cy="6858000"/>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8" name="Text Placeholder 3">
            <a:extLst>
              <a:ext uri="{FF2B5EF4-FFF2-40B4-BE49-F238E27FC236}">
                <a16:creationId xmlns:a16="http://schemas.microsoft.com/office/drawing/2014/main" id="{234EE12A-7AAD-487D-9648-BCED6CF26CB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4114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85106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762847" y="0"/>
            <a:ext cx="6428185" cy="6858000"/>
          </a:xfrm>
          <a:prstGeom prst="rect">
            <a:avLst/>
          </a:prstGeom>
        </p:spPr>
        <p:txBody>
          <a:bodyPr lIns="274320" tIns="457200" rIns="365760" bIns="457200" anchor="ctr" anchorCtr="0"/>
          <a:lstStyle>
            <a:lvl1pPr>
              <a:defRPr sz="3000" b="1" i="0">
                <a:solidFill>
                  <a:schemeClr val="tx1"/>
                </a:solidFill>
                <a:latin typeface="Segoe UI Semibold" charset="0"/>
                <a:ea typeface="Segoe UI Semibold" charset="0"/>
                <a:cs typeface="Segoe UI Semibold"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762847" cy="6858000"/>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49340469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3140644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024107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05436179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Tree>
    <p:extLst>
      <p:ext uri="{BB962C8B-B14F-4D97-AF65-F5344CB8AC3E}">
        <p14:creationId xmlns:p14="http://schemas.microsoft.com/office/powerpoint/2010/main" val="30327897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3271239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33829449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Tree>
    <p:extLst>
      <p:ext uri="{BB962C8B-B14F-4D97-AF65-F5344CB8AC3E}">
        <p14:creationId xmlns:p14="http://schemas.microsoft.com/office/powerpoint/2010/main" val="108873945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0038851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79894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720047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6388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7792222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83873229"/>
      </p:ext>
    </p:extLst>
  </p:cSld>
  <p:clrMapOvr>
    <a:masterClrMapping/>
  </p:clrMapOvr>
  <p:extLst mod="1">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978024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0859256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6219374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26299222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056739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6390262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309513162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3/1/2019</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2991837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365887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2834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191515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7628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0055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5709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1076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0098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54256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77664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13202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0434605"/>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46599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10898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48850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540" y="244284"/>
            <a:ext cx="1744034" cy="576853"/>
          </a:xfrm>
          <a:prstGeom prst="rect">
            <a:avLst/>
          </a:prstGeom>
        </p:spPr>
      </p:pic>
    </p:spTree>
    <p:extLst>
      <p:ext uri="{BB962C8B-B14F-4D97-AF65-F5344CB8AC3E}">
        <p14:creationId xmlns:p14="http://schemas.microsoft.com/office/powerpoint/2010/main" val="780891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137933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4122400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8" y="-5610364"/>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896500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279701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1563886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483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748640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3627392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0277087"/>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57506380"/>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4133599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2343769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1022609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7305317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dirty="0"/>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28pt</a:t>
            </a:r>
          </a:p>
          <a:p>
            <a:pPr lvl="0"/>
            <a:r>
              <a:rPr lang="pt-BR" dirty="0"/>
              <a:t>Subhead Segoe UI 28pt</a:t>
            </a:r>
          </a:p>
          <a:p>
            <a:pPr lvl="0"/>
            <a:r>
              <a:rPr lang="pt-BR" dirty="0"/>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5288737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365639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8093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1585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356710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dirty="0"/>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28pt</a:t>
            </a:r>
          </a:p>
          <a:p>
            <a:pPr lvl="0"/>
            <a:r>
              <a:rPr lang="pt-BR" dirty="0"/>
              <a:t>Subhead Segoe UI 28pt</a:t>
            </a:r>
          </a:p>
          <a:p>
            <a:pPr lvl="0"/>
            <a:r>
              <a:rPr lang="pt-BR" dirty="0"/>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0099958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336015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3608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06460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65569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78255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556273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211267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805347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682301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3/1/2019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12414838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24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0305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Logo Deck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801" cy="502920"/>
          </a:xfrm>
        </p:spPr>
        <p:txBody>
          <a:bodyPr/>
          <a:lstStyle>
            <a:lvl1pPr>
              <a:defRPr baseline="0"/>
            </a:lvl1pPr>
          </a:lstStyle>
          <a:p>
            <a:r>
              <a:rPr lang="en-US" dirty="0"/>
              <a:t>Title of slide (Logo Deck 2)</a:t>
            </a:r>
          </a:p>
        </p:txBody>
      </p:sp>
      <p:sp>
        <p:nvSpPr>
          <p:cNvPr id="41" name="Picture Placeholder 40"/>
          <p:cNvSpPr>
            <a:spLocks noGrp="1"/>
          </p:cNvSpPr>
          <p:nvPr>
            <p:ph type="pic" sz="quarter" idx="11" hasCustomPrompt="1"/>
          </p:nvPr>
        </p:nvSpPr>
        <p:spPr>
          <a:xfrm>
            <a:off x="306982" y="1958603"/>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89" name="Picture Placeholder 40"/>
          <p:cNvSpPr>
            <a:spLocks noGrp="1"/>
          </p:cNvSpPr>
          <p:nvPr userDrawn="1">
            <p:ph type="pic" sz="quarter" idx="37" hasCustomPrompt="1"/>
          </p:nvPr>
        </p:nvSpPr>
        <p:spPr>
          <a:xfrm>
            <a:off x="306982"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0" name="Picture Placeholder 40"/>
          <p:cNvSpPr>
            <a:spLocks noGrp="1"/>
          </p:cNvSpPr>
          <p:nvPr userDrawn="1">
            <p:ph type="pic" sz="quarter" idx="38" hasCustomPrompt="1"/>
          </p:nvPr>
        </p:nvSpPr>
        <p:spPr>
          <a:xfrm>
            <a:off x="306982"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1" name="Picture Placeholder 40"/>
          <p:cNvSpPr>
            <a:spLocks noGrp="1"/>
          </p:cNvSpPr>
          <p:nvPr userDrawn="1">
            <p:ph type="pic" sz="quarter" idx="39" hasCustomPrompt="1"/>
          </p:nvPr>
        </p:nvSpPr>
        <p:spPr>
          <a:xfrm>
            <a:off x="306982" y="4987210"/>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6" name="Picture Placeholder 40"/>
          <p:cNvSpPr>
            <a:spLocks noGrp="1"/>
          </p:cNvSpPr>
          <p:nvPr userDrawn="1">
            <p:ph type="pic" sz="quarter" idx="40" hasCustomPrompt="1"/>
          </p:nvPr>
        </p:nvSpPr>
        <p:spPr>
          <a:xfrm>
            <a:off x="3288214" y="1958603"/>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7" name="Picture Placeholder 40"/>
          <p:cNvSpPr>
            <a:spLocks noGrp="1"/>
          </p:cNvSpPr>
          <p:nvPr userDrawn="1">
            <p:ph type="pic" sz="quarter" idx="41" hasCustomPrompt="1"/>
          </p:nvPr>
        </p:nvSpPr>
        <p:spPr>
          <a:xfrm>
            <a:off x="3288214"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8" name="Picture Placeholder 40"/>
          <p:cNvSpPr>
            <a:spLocks noGrp="1"/>
          </p:cNvSpPr>
          <p:nvPr userDrawn="1">
            <p:ph type="pic" sz="quarter" idx="42" hasCustomPrompt="1"/>
          </p:nvPr>
        </p:nvSpPr>
        <p:spPr>
          <a:xfrm>
            <a:off x="3288214"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9" name="Picture Placeholder 40"/>
          <p:cNvSpPr>
            <a:spLocks noGrp="1"/>
          </p:cNvSpPr>
          <p:nvPr userDrawn="1">
            <p:ph type="pic" sz="quarter" idx="43" hasCustomPrompt="1"/>
          </p:nvPr>
        </p:nvSpPr>
        <p:spPr>
          <a:xfrm>
            <a:off x="3288214" y="4987210"/>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0" name="Picture Placeholder 40"/>
          <p:cNvSpPr>
            <a:spLocks noGrp="1"/>
          </p:cNvSpPr>
          <p:nvPr userDrawn="1">
            <p:ph type="pic" sz="quarter" idx="44" hasCustomPrompt="1"/>
          </p:nvPr>
        </p:nvSpPr>
        <p:spPr>
          <a:xfrm>
            <a:off x="6269446" y="1958603"/>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1" name="Picture Placeholder 40"/>
          <p:cNvSpPr>
            <a:spLocks noGrp="1"/>
          </p:cNvSpPr>
          <p:nvPr userDrawn="1">
            <p:ph type="pic" sz="quarter" idx="45" hasCustomPrompt="1"/>
          </p:nvPr>
        </p:nvSpPr>
        <p:spPr>
          <a:xfrm>
            <a:off x="6269446"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2" name="Picture Placeholder 40"/>
          <p:cNvSpPr>
            <a:spLocks noGrp="1"/>
          </p:cNvSpPr>
          <p:nvPr userDrawn="1">
            <p:ph type="pic" sz="quarter" idx="46" hasCustomPrompt="1"/>
          </p:nvPr>
        </p:nvSpPr>
        <p:spPr>
          <a:xfrm>
            <a:off x="6269446"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3" name="Picture Placeholder 40"/>
          <p:cNvSpPr>
            <a:spLocks noGrp="1"/>
          </p:cNvSpPr>
          <p:nvPr userDrawn="1">
            <p:ph type="pic" sz="quarter" idx="47" hasCustomPrompt="1"/>
          </p:nvPr>
        </p:nvSpPr>
        <p:spPr>
          <a:xfrm>
            <a:off x="6269446" y="4987210"/>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4" name="Picture Placeholder 40"/>
          <p:cNvSpPr>
            <a:spLocks noGrp="1"/>
          </p:cNvSpPr>
          <p:nvPr userDrawn="1">
            <p:ph type="pic" sz="quarter" idx="48" hasCustomPrompt="1"/>
          </p:nvPr>
        </p:nvSpPr>
        <p:spPr>
          <a:xfrm>
            <a:off x="9250678" y="1958603"/>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5" name="Picture Placeholder 40"/>
          <p:cNvSpPr>
            <a:spLocks noGrp="1"/>
          </p:cNvSpPr>
          <p:nvPr userDrawn="1">
            <p:ph type="pic" sz="quarter" idx="49" hasCustomPrompt="1"/>
          </p:nvPr>
        </p:nvSpPr>
        <p:spPr>
          <a:xfrm>
            <a:off x="9250678"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6" name="Picture Placeholder 40"/>
          <p:cNvSpPr>
            <a:spLocks noGrp="1"/>
          </p:cNvSpPr>
          <p:nvPr userDrawn="1">
            <p:ph type="pic" sz="quarter" idx="50" hasCustomPrompt="1"/>
          </p:nvPr>
        </p:nvSpPr>
        <p:spPr>
          <a:xfrm>
            <a:off x="9250678"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7" name="Picture Placeholder 40"/>
          <p:cNvSpPr>
            <a:spLocks noGrp="1"/>
          </p:cNvSpPr>
          <p:nvPr userDrawn="1">
            <p:ph type="pic" sz="quarter" idx="51" hasCustomPrompt="1"/>
          </p:nvPr>
        </p:nvSpPr>
        <p:spPr>
          <a:xfrm>
            <a:off x="9250678" y="4987210"/>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42"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1" name="Text Placeholder 3"/>
          <p:cNvSpPr>
            <a:spLocks noGrp="1"/>
          </p:cNvSpPr>
          <p:nvPr>
            <p:ph type="body" sz="quarter" idx="52" hasCustomPrompt="1"/>
          </p:nvPr>
        </p:nvSpPr>
        <p:spPr>
          <a:xfrm>
            <a:off x="228600" y="731521"/>
            <a:ext cx="11734800" cy="422477"/>
          </a:xfrm>
        </p:spPr>
        <p:txBody>
          <a:bodyPr lIns="146304" tIns="0" bIns="0" anchor="t" anchorCtr="0"/>
          <a:lstStyle>
            <a:lvl1pPr>
              <a:defRPr baseline="0"/>
            </a:lvl1pPr>
          </a:lstStyle>
          <a:p>
            <a:pPr lvl="0"/>
            <a:r>
              <a:rPr lang="en-US" dirty="0"/>
              <a:t>Title of sub header</a:t>
            </a:r>
          </a:p>
        </p:txBody>
      </p:sp>
      <p:sp>
        <p:nvSpPr>
          <p:cNvPr id="22" name="Text Placeholder 18"/>
          <p:cNvSpPr>
            <a:spLocks noGrp="1"/>
          </p:cNvSpPr>
          <p:nvPr>
            <p:ph type="body" sz="quarter" idx="53"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3" name="Rectangle 22"/>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0078D7"/>
              </a:solidFill>
            </a:endParaRPr>
          </a:p>
        </p:txBody>
      </p:sp>
    </p:spTree>
    <p:extLst>
      <p:ext uri="{BB962C8B-B14F-4D97-AF65-F5344CB8AC3E}">
        <p14:creationId xmlns:p14="http://schemas.microsoft.com/office/powerpoint/2010/main" val="173917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3"/>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a:xfrm>
            <a:off x="838201" y="6356351"/>
            <a:ext cx="2743200" cy="365125"/>
          </a:xfrm>
          <a:prstGeom prst="rect">
            <a:avLst/>
          </a:prstGeom>
        </p:spPr>
        <p:txBody>
          <a:bodyPr/>
          <a:lstStyle/>
          <a:p>
            <a:fld id="{6733512E-499C-421C-9D53-741D91E1BC41}" type="datetime1">
              <a:rPr lang="en-US" smtClean="0"/>
              <a:t>3/1/2019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a:xfrm>
            <a:off x="8610600" y="6356351"/>
            <a:ext cx="2743200" cy="365125"/>
          </a:xfrm>
          <a:prstGeom prst="rect">
            <a:avLst/>
          </a:prstGeom>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862675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dirty="0"/>
              <a:t>Subtitle</a:t>
            </a:r>
          </a:p>
        </p:txBody>
      </p:sp>
    </p:spTree>
    <p:extLst>
      <p:ext uri="{BB962C8B-B14F-4D97-AF65-F5344CB8AC3E}">
        <p14:creationId xmlns:p14="http://schemas.microsoft.com/office/powerpoint/2010/main" val="218197424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5410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5664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53524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51306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7443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519473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743103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8615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8016163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88787528"/>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799918"/>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26966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393045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93806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0650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1272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012374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23800522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572622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01545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60138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97768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8094626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586158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6542044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8012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351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7638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46872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618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2216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734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3/1/2019</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17493748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endParaRPr lang="en-US"/>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p:spPr>
        <p:txBody>
          <a:bodyPr/>
          <a:lstStyle>
            <a:lvl1pPr algn="l">
              <a:defRPr/>
            </a:lvl1pPr>
          </a:lstStyle>
          <a:p>
            <a:r>
              <a:rPr lang="en-US"/>
              <a:t>Click to edit Master</a:t>
            </a:r>
          </a:p>
        </p:txBody>
      </p:sp>
    </p:spTree>
    <p:extLst>
      <p:ext uri="{BB962C8B-B14F-4D97-AF65-F5344CB8AC3E}">
        <p14:creationId xmlns:p14="http://schemas.microsoft.com/office/powerpoint/2010/main" val="2433804100"/>
      </p:ext>
    </p:extLst>
  </p:cSld>
  <p:clrMapOvr>
    <a:masterClrMapping/>
  </p:clrMapOvr>
  <p:extLst mod="1">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9179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2071310908"/>
      </p:ext>
    </p:extLst>
  </p:cSld>
  <p:clrMapOvr>
    <a:masterClrMapping/>
  </p:clrMapOvr>
  <p:extLst mod="1">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8128001" y="3899595"/>
            <a:ext cx="3224211"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a:p>
            <a:pPr lvl="2"/>
            <a:r>
              <a:rPr lang="en-US"/>
              <a:t>Third level</a:t>
            </a:r>
          </a:p>
          <a:p>
            <a:pPr lvl="3"/>
            <a:r>
              <a:rPr lang="en-US"/>
              <a:t>Fourth level</a:t>
            </a:r>
          </a:p>
          <a:p>
            <a:pPr lvl="4"/>
            <a:r>
              <a:rPr lang="en-US"/>
              <a:t>Fifth level</a:t>
            </a:r>
          </a:p>
        </p:txBody>
      </p:sp>
      <p:sp>
        <p:nvSpPr>
          <p:cNvPr id="9" name="Title 3">
            <a:extLst>
              <a:ext uri="{FF2B5EF4-FFF2-40B4-BE49-F238E27FC236}">
                <a16:creationId xmlns:a16="http://schemas.microsoft.com/office/drawing/2014/main" id="{A9DE3440-CBFB-4BDA-BD06-9B535C17A6F3}"/>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14329854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67341363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0868" y="585788"/>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320774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Only">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A721870-A346-4D53-AA30-853C2E9CEE09}"/>
              </a:ext>
            </a:extLst>
          </p:cNvPr>
          <p:cNvSpPr>
            <a:spLocks noGrp="1"/>
          </p:cNvSpPr>
          <p:nvPr>
            <p:ph type="body" sz="quarter" idx="10"/>
          </p:nvPr>
        </p:nvSpPr>
        <p:spPr>
          <a:xfrm>
            <a:off x="584200" y="3429000"/>
            <a:ext cx="4700494" cy="2208736"/>
          </a:xfrm>
        </p:spPr>
        <p:txBody>
          <a:bodyPr/>
          <a:lstStyle>
            <a:lvl1pPr marL="0" indent="0" defTabSz="114300">
              <a:buNone/>
              <a:defRPr/>
            </a:lvl1pPr>
            <a:lvl2pPr marL="0" indent="0" defTabSz="114300">
              <a:buNone/>
              <a:defRPr/>
            </a:lvl2pPr>
            <a:lvl3pPr marL="0" indent="0" defTabSz="114300">
              <a:buNone/>
              <a:defRPr/>
            </a:lvl3pPr>
            <a:lvl4pPr marL="0" indent="0" defTabSz="114300">
              <a:buNone/>
              <a:defRPr/>
            </a:lvl4pPr>
            <a:lvl5pPr marL="0" indent="0" defTabSz="11430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199" y="2064389"/>
            <a:ext cx="4700495"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439436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61776553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Image Break 2">
    <p:spTree>
      <p:nvGrpSpPr>
        <p:cNvPr id="1" name=""/>
        <p:cNvGrpSpPr/>
        <p:nvPr/>
      </p:nvGrpSpPr>
      <p:grpSpPr>
        <a:xfrm>
          <a:off x="0" y="0"/>
          <a:ext cx="0" cy="0"/>
          <a:chOff x="0" y="0"/>
          <a:chExt cx="0" cy="0"/>
        </a:xfrm>
      </p:grpSpPr>
      <p:sp>
        <p:nvSpPr>
          <p:cNvPr id="6" name="Picture Placeholder 6"/>
          <p:cNvSpPr>
            <a:spLocks noGrp="1"/>
          </p:cNvSpPr>
          <p:nvPr>
            <p:ph type="pic" sz="quarter" idx="17" hasCustomPrompt="1"/>
          </p:nvPr>
        </p:nvSpPr>
        <p:spPr>
          <a:xfrm>
            <a:off x="0" y="0"/>
            <a:ext cx="9095012" cy="6858000"/>
          </a:xfrm>
          <a:solidFill>
            <a:schemeClr val="accent1"/>
          </a:solidFill>
          <a:ln>
            <a:noFill/>
          </a:ln>
        </p:spPr>
        <p:txBody>
          <a:bodyPr lIns="180000" tIns="180000" rIns="180000" bIns="180000">
            <a:normAutofit/>
          </a:bodyPr>
          <a:lstStyle>
            <a:lvl1pPr algn="l">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
        <p:nvSpPr>
          <p:cNvPr id="17" name="Picture Placeholder 6"/>
          <p:cNvSpPr>
            <a:spLocks noGrp="1"/>
          </p:cNvSpPr>
          <p:nvPr>
            <p:ph type="pic" sz="quarter" idx="18" hasCustomPrompt="1"/>
          </p:nvPr>
        </p:nvSpPr>
        <p:spPr>
          <a:xfrm>
            <a:off x="9095015" y="0"/>
            <a:ext cx="3096988" cy="6858000"/>
          </a:xfrm>
          <a:solidFill>
            <a:schemeClr val="accent1"/>
          </a:solidFill>
          <a:ln>
            <a:noFill/>
          </a:ln>
        </p:spPr>
        <p:txBody>
          <a:bodyPr lIns="1260000" tIns="90000" rIns="180000" bIns="360000">
            <a:normAutofit/>
          </a:bodyPr>
          <a:lstStyle>
            <a:lvl1pPr algn="ctr">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Tree>
    <p:extLst>
      <p:ext uri="{BB962C8B-B14F-4D97-AF65-F5344CB8AC3E}">
        <p14:creationId xmlns:p14="http://schemas.microsoft.com/office/powerpoint/2010/main" val="22603174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30297506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96292784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21672255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41458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4004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2034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MS logo gray - EMF" descr="Microsoft logo, gray text version">
            <a:extLst>
              <a:ext uri="{FF2B5EF4-FFF2-40B4-BE49-F238E27FC236}">
                <a16:creationId xmlns:a16="http://schemas.microsoft.com/office/drawing/2014/main" id="{26FDBBD4-5439-43FF-9C3C-06E51481568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46" name="Rectangle 45">
            <a:extLst>
              <a:ext uri="{FF2B5EF4-FFF2-40B4-BE49-F238E27FC236}">
                <a16:creationId xmlns:a16="http://schemas.microsoft.com/office/drawing/2014/main" id="{9E86009C-8F6D-4F4E-8039-1BBAB4349ACE}"/>
              </a:ext>
            </a:extLst>
          </p:cNvPr>
          <p:cNvSpPr/>
          <p:nvPr userDrawn="1"/>
        </p:nvSpPr>
        <p:spPr bwMode="gray">
          <a:xfrm>
            <a:off x="293044" y="1170431"/>
            <a:ext cx="11604624" cy="53938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64634A0D-CDC1-4B74-9B1D-BFC041ADFF89}"/>
              </a:ext>
            </a:extLst>
          </p:cNvPr>
          <p:cNvGrpSpPr/>
          <p:nvPr userDrawn="1"/>
        </p:nvGrpSpPr>
        <p:grpSpPr bwMode="ltGray">
          <a:xfrm>
            <a:off x="8710812" y="1771650"/>
            <a:ext cx="3481189" cy="4196081"/>
            <a:chOff x="8710812" y="1771650"/>
            <a:chExt cx="3481189" cy="4196081"/>
          </a:xfrm>
        </p:grpSpPr>
        <p:sp>
          <p:nvSpPr>
            <p:cNvPr id="56" name="Freeform 5">
              <a:extLst>
                <a:ext uri="{FF2B5EF4-FFF2-40B4-BE49-F238E27FC236}">
                  <a16:creationId xmlns:a16="http://schemas.microsoft.com/office/drawing/2014/main" id="{4DC76CC5-7A92-4507-B9AB-E1C52B408C78}"/>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713C1AC6-B4DC-4963-9EA8-B6B20DD580F4}"/>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
              <a:extLst>
                <a:ext uri="{FF2B5EF4-FFF2-40B4-BE49-F238E27FC236}">
                  <a16:creationId xmlns:a16="http://schemas.microsoft.com/office/drawing/2014/main" id="{F84FA6D7-56F7-44A5-952F-1D8D92BE75DC}"/>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
              <a:extLst>
                <a:ext uri="{FF2B5EF4-FFF2-40B4-BE49-F238E27FC236}">
                  <a16:creationId xmlns:a16="http://schemas.microsoft.com/office/drawing/2014/main" id="{DC6E7217-0264-4BC2-94C5-154B07A16467}"/>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a:extLst>
                <a:ext uri="{FF2B5EF4-FFF2-40B4-BE49-F238E27FC236}">
                  <a16:creationId xmlns:a16="http://schemas.microsoft.com/office/drawing/2014/main" id="{0107B848-7897-4AE3-96D8-7F063977D580}"/>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
              <a:extLst>
                <a:ext uri="{FF2B5EF4-FFF2-40B4-BE49-F238E27FC236}">
                  <a16:creationId xmlns:a16="http://schemas.microsoft.com/office/drawing/2014/main" id="{62E28D71-9D3A-4161-AEC5-AC22CDED1496}"/>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
              <a:extLst>
                <a:ext uri="{FF2B5EF4-FFF2-40B4-BE49-F238E27FC236}">
                  <a16:creationId xmlns:a16="http://schemas.microsoft.com/office/drawing/2014/main" id="{4EE38E3D-6F6F-48A0-B807-ED5EB1BB02B3}"/>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
              <a:extLst>
                <a:ext uri="{FF2B5EF4-FFF2-40B4-BE49-F238E27FC236}">
                  <a16:creationId xmlns:a16="http://schemas.microsoft.com/office/drawing/2014/main" id="{B6BDC1BC-1C74-4943-947E-002A476C34DE}"/>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7F4CE712-18EB-4B18-BEFD-25E76271D6B4}"/>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14">
              <a:extLst>
                <a:ext uri="{FF2B5EF4-FFF2-40B4-BE49-F238E27FC236}">
                  <a16:creationId xmlns:a16="http://schemas.microsoft.com/office/drawing/2014/main" id="{1B97ABDE-E446-4A14-AE73-C28DA6F40A1E}"/>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15">
              <a:extLst>
                <a:ext uri="{FF2B5EF4-FFF2-40B4-BE49-F238E27FC236}">
                  <a16:creationId xmlns:a16="http://schemas.microsoft.com/office/drawing/2014/main" id="{4E371BC5-B5DD-4560-9E82-A726980A18B0}"/>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E7ED0ABE-C1E9-481E-9E3A-028F704C9985}"/>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
              <a:extLst>
                <a:ext uri="{FF2B5EF4-FFF2-40B4-BE49-F238E27FC236}">
                  <a16:creationId xmlns:a16="http://schemas.microsoft.com/office/drawing/2014/main" id="{5D8E8713-A78A-4A1C-9DF6-CEDDE82189D3}"/>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
              <a:extLst>
                <a:ext uri="{FF2B5EF4-FFF2-40B4-BE49-F238E27FC236}">
                  <a16:creationId xmlns:a16="http://schemas.microsoft.com/office/drawing/2014/main" id="{4356CA3E-2ADD-4A4A-938B-21C0E6F73EBF}"/>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Shape 71">
              <a:extLst>
                <a:ext uri="{FF2B5EF4-FFF2-40B4-BE49-F238E27FC236}">
                  <a16:creationId xmlns:a16="http://schemas.microsoft.com/office/drawing/2014/main" id="{59FA4478-CD34-4951-980A-B0310D4783B5}"/>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BF3C3C93-31C7-4E34-B536-46E2E5BB20EE}"/>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74" name="Freeform 21">
              <a:extLst>
                <a:ext uri="{FF2B5EF4-FFF2-40B4-BE49-F238E27FC236}">
                  <a16:creationId xmlns:a16="http://schemas.microsoft.com/office/drawing/2014/main" id="{0823D6EC-7859-4E8F-B997-349444F522F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
              <a:extLst>
                <a:ext uri="{FF2B5EF4-FFF2-40B4-BE49-F238E27FC236}">
                  <a16:creationId xmlns:a16="http://schemas.microsoft.com/office/drawing/2014/main" id="{6CB27EA3-EC8E-4F6B-B629-083D47C701E0}"/>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3">
              <a:extLst>
                <a:ext uri="{FF2B5EF4-FFF2-40B4-BE49-F238E27FC236}">
                  <a16:creationId xmlns:a16="http://schemas.microsoft.com/office/drawing/2014/main" id="{6D0AFD7B-1ED2-4ED0-AD9D-DE457DC79354}"/>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4">
              <a:extLst>
                <a:ext uri="{FF2B5EF4-FFF2-40B4-BE49-F238E27FC236}">
                  <a16:creationId xmlns:a16="http://schemas.microsoft.com/office/drawing/2014/main" id="{90ACDD35-148D-4651-AE5F-D6910312A6F1}"/>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5">
              <a:extLst>
                <a:ext uri="{FF2B5EF4-FFF2-40B4-BE49-F238E27FC236}">
                  <a16:creationId xmlns:a16="http://schemas.microsoft.com/office/drawing/2014/main" id="{9AB5307B-9D80-439E-9AB9-DCE501AEDD3F}"/>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
              <a:extLst>
                <a:ext uri="{FF2B5EF4-FFF2-40B4-BE49-F238E27FC236}">
                  <a16:creationId xmlns:a16="http://schemas.microsoft.com/office/drawing/2014/main" id="{FE5C8C41-8064-491D-918F-5182AA10092D}"/>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675737AF-08D7-46E7-A6B2-D93E2B2758E0}"/>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81" name="Graphic 80">
            <a:extLst>
              <a:ext uri="{FF2B5EF4-FFF2-40B4-BE49-F238E27FC236}">
                <a16:creationId xmlns:a16="http://schemas.microsoft.com/office/drawing/2014/main" id="{A2115767-F785-4332-BA47-8DA7FD22C272}"/>
              </a:ext>
            </a:extLst>
          </p:cNvPr>
          <p:cNvPicPr>
            <a:picLocks noChangeAspect="1"/>
          </p:cNvPicPr>
          <p:nvPr userDrawn="1"/>
        </p:nvPicPr>
        <p:blipFill>
          <a:blip r:embed="rId5">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478763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a:prstGeom prst="rect">
            <a:avLst/>
          </a:prstGeo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146304"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35" name="Group 34">
            <a:extLst>
              <a:ext uri="{FF2B5EF4-FFF2-40B4-BE49-F238E27FC236}">
                <a16:creationId xmlns:a16="http://schemas.microsoft.com/office/drawing/2014/main" id="{83A65528-BEA6-4455-89DF-356D30F1C2A5}"/>
              </a:ext>
            </a:extLst>
          </p:cNvPr>
          <p:cNvGrpSpPr/>
          <p:nvPr userDrawn="1"/>
        </p:nvGrpSpPr>
        <p:grpSpPr bwMode="ltGray">
          <a:xfrm>
            <a:off x="8710812" y="2368232"/>
            <a:ext cx="3481189" cy="4196081"/>
            <a:chOff x="8710812" y="1771650"/>
            <a:chExt cx="3481189" cy="4196081"/>
          </a:xfrm>
        </p:grpSpPr>
        <p:sp>
          <p:nvSpPr>
            <p:cNvPr id="36" name="Freeform 5">
              <a:extLst>
                <a:ext uri="{FF2B5EF4-FFF2-40B4-BE49-F238E27FC236}">
                  <a16:creationId xmlns:a16="http://schemas.microsoft.com/office/drawing/2014/main" id="{B11C373F-A409-44E6-9C7C-EE4AF88C98C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2AA8092B-E8F2-4E17-A12B-B3C1EBF03616}"/>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A0C6E152-5A92-436C-8386-9978D15BEB79}"/>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74C3E44-6DE7-4382-A69C-C886BBA18E22}"/>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C4BEFC2F-6009-4430-B283-E24A1114566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6AB6A802-8716-4699-967F-7193E06B96BC}"/>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9A8CCA96-2AD8-4343-A8A1-BF2AEECE1A8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BF3EEB20-C459-4356-898E-B99931BA14A7}"/>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2D0EBF3F-921B-4D45-8016-0E5E4C159040}"/>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14">
              <a:extLst>
                <a:ext uri="{FF2B5EF4-FFF2-40B4-BE49-F238E27FC236}">
                  <a16:creationId xmlns:a16="http://schemas.microsoft.com/office/drawing/2014/main" id="{546A93D8-C295-4C30-9892-0FF8440B115F}"/>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15">
              <a:extLst>
                <a:ext uri="{FF2B5EF4-FFF2-40B4-BE49-F238E27FC236}">
                  <a16:creationId xmlns:a16="http://schemas.microsoft.com/office/drawing/2014/main" id="{26D2C748-4059-4C5B-8A04-C78D924762EE}"/>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CAE58463-4DFA-46A0-BEED-FDDBBEA8E10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8605461F-8950-4448-8BCA-692C1D151D89}"/>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4CB9790C-410E-4188-BF4B-3B61BA1A87BA}"/>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Shape 49">
              <a:extLst>
                <a:ext uri="{FF2B5EF4-FFF2-40B4-BE49-F238E27FC236}">
                  <a16:creationId xmlns:a16="http://schemas.microsoft.com/office/drawing/2014/main" id="{97D1BD09-94AB-4626-AD6C-7425822C145E}"/>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93D7ABCA-9E42-4EAA-B21B-31CE59A5E108}"/>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52" name="Freeform 21">
              <a:extLst>
                <a:ext uri="{FF2B5EF4-FFF2-40B4-BE49-F238E27FC236}">
                  <a16:creationId xmlns:a16="http://schemas.microsoft.com/office/drawing/2014/main" id="{F705A26E-E647-465A-8FE3-92252DAF2378}"/>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a:extLst>
                <a:ext uri="{FF2B5EF4-FFF2-40B4-BE49-F238E27FC236}">
                  <a16:creationId xmlns:a16="http://schemas.microsoft.com/office/drawing/2014/main" id="{0BF01532-DA86-4E85-83F5-990C4AFCA363}"/>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AFC3DE0-77F2-454D-83FB-3A614CD3A3B7}"/>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C7D9EB1C-F4E6-452F-839C-EA1646D5158B}"/>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F9D8ED01-5EED-44C6-B1E5-79602B3CF473}"/>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01AE8F6D-14EC-4231-88D6-1C72312F6911}"/>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054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80596" y="1505833"/>
            <a:ext cx="3938914" cy="553998"/>
          </a:xfrm>
          <a:prstGeom prst="rect">
            <a:avLst/>
          </a:prstGeom>
        </p:spPr>
        <p:txBody>
          <a:bodyPr wrap="square"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7475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53700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94104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DDFD3761-4F1D-4624-A48B-A3A62F8BE0D4}"/>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501599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B822D851-718C-46ED-8D59-B7005EE12ED1}"/>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8513131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1774647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79196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a:prstGeom prst="rect">
            <a:avLst/>
          </a:prstGeo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765445"/>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with gri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E82DDE-D1C8-4FA3-B8B1-60FABDA817CE}"/>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8974175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1404F95-BA58-4F8A-9757-FB13F3D704C0}"/>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885764"/>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lgn="l">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908099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 Square Photo">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409149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quare Photo body text">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a:prstGeom prst="rect">
            <a:avLst/>
          </a:prstGeo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7" name="Group 36">
            <a:extLst>
              <a:ext uri="{FF2B5EF4-FFF2-40B4-BE49-F238E27FC236}">
                <a16:creationId xmlns:a16="http://schemas.microsoft.com/office/drawing/2014/main" id="{16DD8738-4AF6-4799-9757-AA620DF6234A}"/>
              </a:ext>
            </a:extLst>
          </p:cNvPr>
          <p:cNvGrpSpPr/>
          <p:nvPr userDrawn="1"/>
        </p:nvGrpSpPr>
        <p:grpSpPr bwMode="ltGray">
          <a:xfrm>
            <a:off x="6256117" y="-21839"/>
            <a:ext cx="5932086" cy="6890047"/>
            <a:chOff x="6256117" y="-21839"/>
            <a:chExt cx="5932086" cy="6890047"/>
          </a:xfrm>
        </p:grpSpPr>
        <p:grpSp>
          <p:nvGrpSpPr>
            <p:cNvPr id="38" name="Group 37">
              <a:extLst>
                <a:ext uri="{FF2B5EF4-FFF2-40B4-BE49-F238E27FC236}">
                  <a16:creationId xmlns:a16="http://schemas.microsoft.com/office/drawing/2014/main" id="{89152A07-A20E-4C3A-98C5-F145798C3B82}"/>
                </a:ext>
              </a:extLst>
            </p:cNvPr>
            <p:cNvGrpSpPr/>
            <p:nvPr userDrawn="1"/>
          </p:nvGrpSpPr>
          <p:grpSpPr bwMode="ltGray">
            <a:xfrm>
              <a:off x="8507413" y="1457714"/>
              <a:ext cx="3680790" cy="5392441"/>
              <a:chOff x="8507413" y="1457714"/>
              <a:chExt cx="3680790" cy="5392441"/>
            </a:xfrm>
          </p:grpSpPr>
          <p:sp>
            <p:nvSpPr>
              <p:cNvPr id="47" name="Freeform: Shape 46">
                <a:extLst>
                  <a:ext uri="{FF2B5EF4-FFF2-40B4-BE49-F238E27FC236}">
                    <a16:creationId xmlns:a16="http://schemas.microsoft.com/office/drawing/2014/main" id="{3E335E85-9054-4B1A-BBD7-D8547B9DDD1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4969046C-B12A-40B5-B38B-AC10AE68B1E9}"/>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7C986313-F6D6-46D8-8362-E052B186BB6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49A96160-C72C-462C-BB5A-AD4A380E80C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7B0A59B-06ED-4CD7-8D8C-04123E2AB7A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400BC2F7-8717-46B7-8FF5-3D819E92D1D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F09E159-DF4C-46D9-8215-EB6C6D20A6F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2E93D7F-DDB6-453B-AFD3-D3712C8E904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7D5EDE3D-3C57-4A02-8B3B-64CCE47716D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2C5D5CBB-3E31-48CD-9F42-DDC7FE75EE32}"/>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CFED7E41-E78E-4F25-89E9-5FD84F291419}"/>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8" name="Freeform: Shape 57">
                <a:extLst>
                  <a:ext uri="{FF2B5EF4-FFF2-40B4-BE49-F238E27FC236}">
                    <a16:creationId xmlns:a16="http://schemas.microsoft.com/office/drawing/2014/main" id="{994B2576-1C0E-4446-9014-E4BE8E3D007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9" name="Freeform: Shape 58">
                <a:extLst>
                  <a:ext uri="{FF2B5EF4-FFF2-40B4-BE49-F238E27FC236}">
                    <a16:creationId xmlns:a16="http://schemas.microsoft.com/office/drawing/2014/main" id="{978779D1-893E-490B-A44B-5C4D234F3B7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1" name="Freeform: Shape 80">
                <a:extLst>
                  <a:ext uri="{FF2B5EF4-FFF2-40B4-BE49-F238E27FC236}">
                    <a16:creationId xmlns:a16="http://schemas.microsoft.com/office/drawing/2014/main" id="{1156F5B5-4590-4CEE-A1CB-6FA39D664D90}"/>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0DB35E58-0BF2-4A87-95C2-A1FA7A039230}"/>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A002564A-3F52-43A5-969C-9C5C99CBBF1F}"/>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4" name="Straight Connector 83">
                <a:extLst>
                  <a:ext uri="{FF2B5EF4-FFF2-40B4-BE49-F238E27FC236}">
                    <a16:creationId xmlns:a16="http://schemas.microsoft.com/office/drawing/2014/main" id="{12439588-6B1C-492A-A1D1-99465909942D}"/>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9" name="Group 38">
              <a:extLst>
                <a:ext uri="{FF2B5EF4-FFF2-40B4-BE49-F238E27FC236}">
                  <a16:creationId xmlns:a16="http://schemas.microsoft.com/office/drawing/2014/main" id="{91B5C8DC-312B-41B1-94BF-C7E132873327}"/>
                </a:ext>
              </a:extLst>
            </p:cNvPr>
            <p:cNvGrpSpPr/>
            <p:nvPr userDrawn="1"/>
          </p:nvGrpSpPr>
          <p:grpSpPr bwMode="ltGray">
            <a:xfrm>
              <a:off x="7545167" y="-21839"/>
              <a:ext cx="1192433" cy="1098538"/>
              <a:chOff x="7545167" y="-9139"/>
              <a:chExt cx="1192433" cy="1098538"/>
            </a:xfrm>
          </p:grpSpPr>
          <p:sp>
            <p:nvSpPr>
              <p:cNvPr id="44" name="Freeform: Shape 43">
                <a:extLst>
                  <a:ext uri="{FF2B5EF4-FFF2-40B4-BE49-F238E27FC236}">
                    <a16:creationId xmlns:a16="http://schemas.microsoft.com/office/drawing/2014/main" id="{AC220856-25AB-4080-9BC4-80AA5F0A1A63}"/>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5" name="Freeform: Shape 44">
                <a:extLst>
                  <a:ext uri="{FF2B5EF4-FFF2-40B4-BE49-F238E27FC236}">
                    <a16:creationId xmlns:a16="http://schemas.microsoft.com/office/drawing/2014/main" id="{C196DC62-783C-4796-B1B9-A8CB24AE87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6" name="Freeform: Shape 45">
                <a:extLst>
                  <a:ext uri="{FF2B5EF4-FFF2-40B4-BE49-F238E27FC236}">
                    <a16:creationId xmlns:a16="http://schemas.microsoft.com/office/drawing/2014/main" id="{AFFF3738-5CBB-43FD-BAF5-717C7707A8E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40" name="Group 39">
              <a:extLst>
                <a:ext uri="{FF2B5EF4-FFF2-40B4-BE49-F238E27FC236}">
                  <a16:creationId xmlns:a16="http://schemas.microsoft.com/office/drawing/2014/main" id="{8506971A-4DD4-4934-A372-1A37720EC39F}"/>
                </a:ext>
              </a:extLst>
            </p:cNvPr>
            <p:cNvGrpSpPr/>
            <p:nvPr userDrawn="1"/>
          </p:nvGrpSpPr>
          <p:grpSpPr bwMode="ltGray">
            <a:xfrm>
              <a:off x="6256117" y="5896894"/>
              <a:ext cx="1057910" cy="971314"/>
              <a:chOff x="6256117" y="5896894"/>
              <a:chExt cx="1057910" cy="971314"/>
            </a:xfrm>
          </p:grpSpPr>
          <p:sp>
            <p:nvSpPr>
              <p:cNvPr id="41" name="Freeform: Shape 40">
                <a:extLst>
                  <a:ext uri="{FF2B5EF4-FFF2-40B4-BE49-F238E27FC236}">
                    <a16:creationId xmlns:a16="http://schemas.microsoft.com/office/drawing/2014/main" id="{8B2961D5-CF8B-4B1B-8725-16AFA977653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A9A40CCE-8D68-4356-9409-2ADA1F6D0797}"/>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BBBBBA-1AB3-40A2-8D34-1E7917D8780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289597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424970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3" name="Group 2">
            <a:extLst>
              <a:ext uri="{FF2B5EF4-FFF2-40B4-BE49-F238E27FC236}">
                <a16:creationId xmlns:a16="http://schemas.microsoft.com/office/drawing/2014/main" id="{ADFD1D3D-FA62-4649-9C8A-CF8FF80AF864}"/>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4540C80B-ECD0-439F-AA29-86567657713A}"/>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E98C740D-4F91-48D9-8AC4-64A89D83EA3E}"/>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7EC2D0E8-DD1B-43CD-89CD-93F08CB5C9F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30871137-B511-4012-AECB-D4214E8A6EE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2AB04DB0-F801-450E-B636-BFC09FD7E83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E436597C-108A-4604-816D-BE2F1B7281B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83D0F6A2-B032-4F73-82DF-6A125E8C68DB}"/>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A0BBE5BA-3EF4-4ABA-8EB8-678189E685A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9A548ABD-5296-4B59-B518-FB7B3CF5D42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3E8831FD-6056-47F8-B784-9D45756676D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B25618AF-1FED-49F2-93E7-B0D1C0024DD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00389AA1-8118-4048-8F5D-55C53EEE409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FC440CC6-C14C-45CE-8958-1AF8389CE06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54F72E3B-8976-4800-B14A-393ECE49519C}"/>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A191FA79-943D-44A1-A7AD-7E11FE28349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BC90C3D5-487A-494D-93AC-45117DE8F2E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D26F13A4-DCB4-4E3B-89AD-78E182E52E2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26BEC65A-FA14-4921-9785-7B78918F7492}"/>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1583CAE1-7923-4019-9FF9-16E218133EF9}"/>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4CAA3CD0-C584-4371-9EB7-3F15A81F63C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85025A77-A2E0-427E-AAD1-1B455AFEE32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6DDBD64-264B-4057-9129-B1A8B06636A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92A00891-D3D4-4FA0-BE43-FA192A85694D}"/>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7828CDA-322B-45BC-8522-8185D4C1EAE6}"/>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04EB1C63-85A3-405C-8354-4109F1FEBB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2B0D815E-8868-430D-AE99-9658DB7A0FD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59310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 name="Group 2">
            <a:extLst>
              <a:ext uri="{FF2B5EF4-FFF2-40B4-BE49-F238E27FC236}">
                <a16:creationId xmlns:a16="http://schemas.microsoft.com/office/drawing/2014/main" id="{4410A29B-F798-472B-84C0-F21E74A7E20D}"/>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D290487B-A6E9-437D-BF6B-DECA101861E0}"/>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285E805E-4231-45DB-8A14-5399CB45391A}"/>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DFDE39E9-1219-4051-9802-96EAB781F00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459518C0-9601-4903-8E64-59C2A5A74416}"/>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F7FCD084-9382-4C64-BDBC-4DCF28B3CD8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3243FCA5-0F8A-427A-880F-9F40160F12E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EFF4C578-2440-4F26-A60F-5CA90CAA6D6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CEF7ADEA-8CEF-492D-9F92-190B55D2BED8}"/>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DB4B8DD8-A85E-44C1-9F54-53F39178CBCF}"/>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74ACCAE7-DDE4-434E-AF91-FAE821C7B9EE}"/>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E3FBD65C-1E45-47D6-95C6-95F373CBD00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C0D964A9-D9A9-4848-87BC-70181C9D4740}"/>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A43537D6-BB34-46C2-BF66-56A2A3E9914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DDF001CE-D6E9-4370-8946-0D20518AB760}"/>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0E66189-95C6-4AC2-AC38-5713DA261DB4}"/>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ED301EF-EA02-47F6-94C3-EA485129024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5DD55226-388E-4C7E-BEE9-D6B0BB46DB96}"/>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E6F7A054-AA4C-4B39-86E9-0F4173740713}"/>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27AEBCD3-EDEC-4B27-9067-0F3B05B9DB3F}"/>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C3A7B0A1-7844-4AD5-A50D-9977B2E8AD0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73CE46AB-5DB8-444B-8481-67AC68678015}"/>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F512D9B-5E7E-43FA-9697-E5B5332ACFB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E635C037-7D0B-4B10-9038-4977AE2EA9EB}"/>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01A346D-326A-4354-B739-05B02B738F7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1008E325-60B5-4A40-845B-F47C792F9F2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ED41878C-7B67-4009-9C0E-73AD4D76C22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70185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01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101189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20278076"/>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a:prstGeom prst="rect">
            <a:avLst/>
          </a:prstGeo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985113911"/>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305306"/>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5359401"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893917"/>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06601769"/>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15422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2AF1B466-0564-43F9-8D6C-164B32A60AE3}"/>
              </a:ext>
            </a:extLst>
          </p:cNvPr>
          <p:cNvSpPr>
            <a:spLocks noGrp="1"/>
          </p:cNvSpPr>
          <p:nvPr>
            <p:ph type="title" hasCustomPrompt="1"/>
          </p:nvPr>
        </p:nvSpPr>
        <p:spPr>
          <a:xfrm>
            <a:off x="584200" y="457200"/>
            <a:ext cx="11018520" cy="553998"/>
          </a:xfrm>
          <a:prstGeom prst="rect">
            <a:avLst/>
          </a:prstGeom>
        </p:spPr>
        <p:txBody>
          <a:bodyPr/>
          <a:lstStyle>
            <a:lvl1pPr>
              <a:defRPr/>
            </a:lvl1pPr>
          </a:lstStyle>
          <a:p>
            <a:r>
              <a:rPr lang="en-US"/>
              <a:t>Software Code Slide</a:t>
            </a:r>
          </a:p>
        </p:txBody>
      </p:sp>
    </p:spTree>
    <p:extLst>
      <p:ext uri="{BB962C8B-B14F-4D97-AF65-F5344CB8AC3E}">
        <p14:creationId xmlns:p14="http://schemas.microsoft.com/office/powerpoint/2010/main" val="413557346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Evaluation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a:prstGeom prst="rect">
            <a:avLst/>
          </a:prstGeo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87965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46121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8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grpSp>
        <p:nvGrpSpPr>
          <p:cNvPr id="8" name="Group 7">
            <a:extLst>
              <a:ext uri="{FF2B5EF4-FFF2-40B4-BE49-F238E27FC236}">
                <a16:creationId xmlns:a16="http://schemas.microsoft.com/office/drawing/2014/main" id="{DFF14F15-29DA-49D8-BC4E-3860504929CD}"/>
              </a:ext>
            </a:extLst>
          </p:cNvPr>
          <p:cNvGrpSpPr/>
          <p:nvPr/>
        </p:nvGrpSpPr>
        <p:grpSpPr>
          <a:xfrm>
            <a:off x="960254" y="1821523"/>
            <a:ext cx="5347566" cy="3093377"/>
            <a:chOff x="670952" y="1151068"/>
            <a:chExt cx="5783636" cy="3345628"/>
          </a:xfrm>
        </p:grpSpPr>
        <p:sp>
          <p:nvSpPr>
            <p:cNvPr id="14" name="Rectangle: Rounded Corners 13">
              <a:extLst>
                <a:ext uri="{FF2B5EF4-FFF2-40B4-BE49-F238E27FC236}">
                  <a16:creationId xmlns:a16="http://schemas.microsoft.com/office/drawing/2014/main" id="{33FFB8B9-2642-4EBF-A299-6BBDE0B64666}"/>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Rectangle 14">
              <a:extLst>
                <a:ext uri="{FF2B5EF4-FFF2-40B4-BE49-F238E27FC236}">
                  <a16:creationId xmlns:a16="http://schemas.microsoft.com/office/drawing/2014/main" id="{07255E1D-120F-4B1E-BE18-B2DA968053E0}"/>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 name="Picture Placeholder 3">
            <a:extLst>
              <a:ext uri="{FF2B5EF4-FFF2-40B4-BE49-F238E27FC236}">
                <a16:creationId xmlns:a16="http://schemas.microsoft.com/office/drawing/2014/main" id="{F779E66B-9D65-4C6B-926C-296F99F454E3}"/>
              </a:ext>
            </a:extLst>
          </p:cNvPr>
          <p:cNvSpPr>
            <a:spLocks noGrp="1"/>
          </p:cNvSpPr>
          <p:nvPr>
            <p:ph type="pic" sz="quarter" idx="10"/>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3409044161"/>
      </p:ext>
    </p:extLst>
  </p:cSld>
  <p:clrMapOvr>
    <a:masterClrMapping/>
  </p:clrMapOvr>
  <p:hf sldNum="0" hdr="0" ftr="0" dt="0"/>
  <p:extLst mod="1">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image" Target="../media/image1.emf"/><Relationship Id="rId3" Type="http://schemas.openxmlformats.org/officeDocument/2006/relationships/slideLayout" Target="../slideLayouts/slideLayout254.xml"/><Relationship Id="rId7" Type="http://schemas.openxmlformats.org/officeDocument/2006/relationships/slideLayout" Target="../slideLayouts/slideLayout258.xml"/><Relationship Id="rId12" Type="http://schemas.openxmlformats.org/officeDocument/2006/relationships/theme" Target="../theme/theme10.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0" Type="http://schemas.openxmlformats.org/officeDocument/2006/relationships/slideLayout" Target="../slideLayouts/slideLayout261.xml"/><Relationship Id="rId4" Type="http://schemas.openxmlformats.org/officeDocument/2006/relationships/slideLayout" Target="../slideLayouts/slideLayout255.xml"/><Relationship Id="rId9" Type="http://schemas.openxmlformats.org/officeDocument/2006/relationships/slideLayout" Target="../slideLayouts/slideLayout2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0.xml"/><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 Type="http://schemas.openxmlformats.org/officeDocument/2006/relationships/slideLayout" Target="../slideLayouts/slideLayout265.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image" Target="../media/image16.emf"/><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image" Target="../media/image24.png"/><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41" Type="http://schemas.openxmlformats.org/officeDocument/2006/relationships/slideLayout" Target="../slideLayouts/slideLayout66.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image" Target="../media/image1.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theme" Target="../theme/theme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image" Target="../media/image1.emf"/><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4.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theme" Target="../theme/theme5.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41" Type="http://schemas.openxmlformats.org/officeDocument/2006/relationships/slideLayout" Target="../slideLayouts/slideLayout170.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theme" Target="../theme/theme6.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image" Target="../media/image16.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image" Target="../media/image1.emf"/><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theme" Target="../theme/theme7.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9.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5" Type="http://schemas.openxmlformats.org/officeDocument/2006/relationships/slideLayout" Target="../slideLayouts/slideLayout216.xml"/><Relationship Id="rId10" Type="http://schemas.openxmlformats.org/officeDocument/2006/relationships/image" Target="../media/image19.png"/><Relationship Id="rId4" Type="http://schemas.openxmlformats.org/officeDocument/2006/relationships/slideLayout" Target="../slideLayouts/slideLayout215.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theme" Target="../theme/theme9.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slideLayout" Target="../slideLayouts/slideLayout250.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8996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3" r:id="rId21"/>
    <p:sldLayoutId id="2147483684" r:id="rId22"/>
    <p:sldLayoutId id="2147483685" r:id="rId23"/>
    <p:sldLayoutId id="2147483686" r:id="rId24"/>
    <p:sldLayoutId id="2147483687"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0330170"/>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6"/>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569022641"/>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5" r:id="rId26"/>
    <p:sldLayoutId id="2147483966" r:id="rId27"/>
    <p:sldLayoutId id="2147483967" r:id="rId28"/>
    <p:sldLayoutId id="2147483968" r:id="rId29"/>
    <p:sldLayoutId id="2147483969" r:id="rId30"/>
    <p:sldLayoutId id="2147483970" r:id="rId31"/>
    <p:sldLayoutId id="2147483971" r:id="rId32"/>
    <p:sldLayoutId id="2147483972" r:id="rId33"/>
    <p:sldLayoutId id="2147483973" r:id="rId3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48"/>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193399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41"/>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4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958192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211557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48"/>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425316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4604069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79059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34394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243608"/>
            <a:ext cx="11653521" cy="1326517"/>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54331226"/>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Lst>
  <p:transition>
    <p:fade/>
  </p:transition>
  <p:txStyles>
    <p:titleStyle>
      <a:lvl1pPr algn="l" defTabSz="914367"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804987662"/>
      </p:ext>
    </p:extLst>
  </p:cSld>
  <p:clrMap bg1="dk1" tx1="lt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 id="2147483921" r:id="rId28"/>
    <p:sldLayoutId id="2147483922" r:id="rId29"/>
    <p:sldLayoutId id="2147483923" r:id="rId30"/>
    <p:sldLayoutId id="2147483924" r:id="rId31"/>
    <p:sldLayoutId id="2147483925"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7.xml"/><Relationship Id="rId1" Type="http://schemas.openxmlformats.org/officeDocument/2006/relationships/themeOverride" Target="../theme/themeOverride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7.xml"/></Relationships>
</file>

<file path=ppt/slides/_rels/slide18.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themeOverride" Target="../theme/themeOverride4.xml"/><Relationship Id="rId6" Type="http://schemas.openxmlformats.org/officeDocument/2006/relationships/image" Target="../media/image62.png"/><Relationship Id="rId5" Type="http://schemas.openxmlformats.org/officeDocument/2006/relationships/notesSlide" Target="../notesSlides/notesSlide18.xml"/><Relationship Id="rId4"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9.xml"/><Relationship Id="rId1" Type="http://schemas.openxmlformats.org/officeDocument/2006/relationships/themeOverride" Target="../theme/themeOverride5.xml"/><Relationship Id="rId5" Type="http://schemas.openxmlformats.org/officeDocument/2006/relationships/hyperlink" Target="https://na01.safelinks.protection.outlook.com/?url=https://www.pluralsight.com/courses/microsoft-azure-migration-assessing-planning?twoid%3DinsertMicrosoftTrackingIDHere%26aid%3D7010a000001xDURAA2&amp;data=02|01||f96daaa0550a4b9586ec08d61db9ec61|72f988bf86f141af91ab2d7cd011db47|1|0|636729081695864845&amp;sdata=J7QcVZfu6BNBXCBk2qsQUfyD7JnP0vn1KWoqx52ULmM%3D&amp;reserved=0" TargetMode="Externa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hyperlink" Target="https://www.techielass.com/"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7.jpg"/></Relationships>
</file>

<file path=ppt/slides/_rels/slide2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0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3.xml"/><Relationship Id="rId1" Type="http://schemas.openxmlformats.org/officeDocument/2006/relationships/tags" Target="../tags/tag1.xml"/><Relationship Id="rId4" Type="http://schemas.openxmlformats.org/officeDocument/2006/relationships/hyperlink" Target="http://www.support.microsoft.com/lifecycl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7.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7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sv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jpeg"/><Relationship Id="rId22"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8.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8.xml"/><Relationship Id="rId1" Type="http://schemas.openxmlformats.org/officeDocument/2006/relationships/themeOverride" Target="../theme/themeOverride2.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79539"/>
            <a:ext cx="5943600" cy="553998"/>
          </a:xfrm>
        </p:spPr>
        <p:txBody>
          <a:bodyPr/>
          <a:lstStyle/>
          <a:p>
            <a:r>
              <a:rPr lang="en-GB" b="0" dirty="0"/>
              <a:t>Cloud Migration Strategies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8262" y="3968994"/>
            <a:ext cx="5943600" cy="307777"/>
          </a:xfrm>
        </p:spPr>
        <p:txBody>
          <a:bodyPr/>
          <a:lstStyle/>
          <a:p>
            <a:r>
              <a:rPr lang="en-US" dirty="0"/>
              <a:t>Sarah Lean</a:t>
            </a:r>
          </a:p>
        </p:txBody>
      </p:sp>
      <p:pic>
        <p:nvPicPr>
          <p:cNvPr id="8" name="Picture 7">
            <a:extLst>
              <a:ext uri="{FF2B5EF4-FFF2-40B4-BE49-F238E27FC236}">
                <a16:creationId xmlns:a16="http://schemas.microsoft.com/office/drawing/2014/main" id="{ECDB90B7-01F6-4321-BDBE-636C71412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925" y="614997"/>
            <a:ext cx="2221582" cy="2017024"/>
          </a:xfrm>
          <a:prstGeom prst="rect">
            <a:avLst/>
          </a:prstGeom>
        </p:spPr>
      </p:pic>
    </p:spTree>
    <p:extLst>
      <p:ext uri="{BB962C8B-B14F-4D97-AF65-F5344CB8AC3E}">
        <p14:creationId xmlns:p14="http://schemas.microsoft.com/office/powerpoint/2010/main" val="24941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7DFB964-CE34-4CA8-AB2E-EFAF03626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30" y="0"/>
            <a:ext cx="9350719" cy="6109136"/>
          </a:xfrm>
          <a:prstGeom prst="rect">
            <a:avLst/>
          </a:prstGeom>
        </p:spPr>
      </p:pic>
      <p:sp>
        <p:nvSpPr>
          <p:cNvPr id="4" name="Rectangle 3">
            <a:extLst>
              <a:ext uri="{FF2B5EF4-FFF2-40B4-BE49-F238E27FC236}">
                <a16:creationId xmlns:a16="http://schemas.microsoft.com/office/drawing/2014/main" id="{425FAA85-1E2E-43CD-B949-DB9E5F5012E8}"/>
              </a:ext>
            </a:extLst>
          </p:cNvPr>
          <p:cNvSpPr/>
          <p:nvPr/>
        </p:nvSpPr>
        <p:spPr>
          <a:xfrm>
            <a:off x="5522889" y="6109136"/>
            <a:ext cx="5951309" cy="461665"/>
          </a:xfrm>
          <a:prstGeom prst="rect">
            <a:avLst/>
          </a:prstGeom>
        </p:spPr>
        <p:txBody>
          <a:bodyPr wrap="none">
            <a:spAutoFit/>
          </a:bodyPr>
          <a:lstStyle/>
          <a:p>
            <a:r>
              <a:rPr lang="en-GB" sz="2400" u="sng" dirty="0">
                <a:solidFill>
                  <a:srgbClr val="0070C0"/>
                </a:solidFill>
              </a:rPr>
              <a:t>https://www.microsoft.com/upgradecenter</a:t>
            </a:r>
          </a:p>
        </p:txBody>
      </p:sp>
    </p:spTree>
    <p:extLst>
      <p:ext uri="{BB962C8B-B14F-4D97-AF65-F5344CB8AC3E}">
        <p14:creationId xmlns:p14="http://schemas.microsoft.com/office/powerpoint/2010/main" val="27580288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indows admin centre">
            <a:extLst>
              <a:ext uri="{FF2B5EF4-FFF2-40B4-BE49-F238E27FC236}">
                <a16:creationId xmlns:a16="http://schemas.microsoft.com/office/drawing/2014/main" id="{8E320383-92CA-42A4-9D41-B2EC4E605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22146"/>
            <a:ext cx="9753600" cy="51149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44AD495-7F85-4470-B7E3-959B3F16C809}"/>
              </a:ext>
            </a:extLst>
          </p:cNvPr>
          <p:cNvSpPr/>
          <p:nvPr/>
        </p:nvSpPr>
        <p:spPr>
          <a:xfrm>
            <a:off x="458948" y="290187"/>
            <a:ext cx="5143524" cy="646331"/>
          </a:xfrm>
          <a:prstGeom prst="rect">
            <a:avLst/>
          </a:prstGeom>
        </p:spPr>
        <p:txBody>
          <a:bodyPr wrap="none">
            <a:spAutoFit/>
          </a:bodyPr>
          <a:lstStyle/>
          <a:p>
            <a:r>
              <a:rPr lang="en-US" sz="3600" dirty="0">
                <a:latin typeface="+mj-lt"/>
              </a:rPr>
              <a:t>Windows Admin Center</a:t>
            </a:r>
            <a:endParaRPr lang="en-GB" sz="3600" dirty="0">
              <a:latin typeface="+mj-lt"/>
            </a:endParaRPr>
          </a:p>
        </p:txBody>
      </p:sp>
      <p:sp>
        <p:nvSpPr>
          <p:cNvPr id="3" name="Rectangle 2">
            <a:extLst>
              <a:ext uri="{FF2B5EF4-FFF2-40B4-BE49-F238E27FC236}">
                <a16:creationId xmlns:a16="http://schemas.microsoft.com/office/drawing/2014/main" id="{19215F0F-50A8-4FA2-9F7C-0B516C9727C8}"/>
              </a:ext>
            </a:extLst>
          </p:cNvPr>
          <p:cNvSpPr/>
          <p:nvPr/>
        </p:nvSpPr>
        <p:spPr>
          <a:xfrm>
            <a:off x="6096000" y="6222699"/>
            <a:ext cx="5276573" cy="461665"/>
          </a:xfrm>
          <a:prstGeom prst="rect">
            <a:avLst/>
          </a:prstGeom>
        </p:spPr>
        <p:txBody>
          <a:bodyPr wrap="none">
            <a:spAutoFit/>
          </a:bodyPr>
          <a:lstStyle/>
          <a:p>
            <a:r>
              <a:rPr lang="en-GB" sz="2400" u="sng" dirty="0">
                <a:solidFill>
                  <a:srgbClr val="0070C0"/>
                </a:solidFill>
              </a:rPr>
              <a:t>https://aka.ms/WindowsAdminCenter</a:t>
            </a:r>
          </a:p>
        </p:txBody>
      </p:sp>
    </p:spTree>
    <p:extLst>
      <p:ext uri="{BB962C8B-B14F-4D97-AF65-F5344CB8AC3E}">
        <p14:creationId xmlns:p14="http://schemas.microsoft.com/office/powerpoint/2010/main" val="7462624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Box 147">
            <a:extLst>
              <a:ext uri="{FF2B5EF4-FFF2-40B4-BE49-F238E27FC236}">
                <a16:creationId xmlns:a16="http://schemas.microsoft.com/office/drawing/2014/main" id="{11FB6D9E-315A-4FB3-B9E0-86C72DD17414}"/>
              </a:ext>
            </a:extLst>
          </p:cNvPr>
          <p:cNvSpPr txBox="1"/>
          <p:nvPr/>
        </p:nvSpPr>
        <p:spPr>
          <a:xfrm>
            <a:off x="7825399" y="6473430"/>
            <a:ext cx="1872137" cy="286232"/>
          </a:xfrm>
          <a:prstGeom prst="rect">
            <a:avLst/>
          </a:prstGeom>
          <a:solidFill>
            <a:srgbClr val="50E6FF"/>
          </a:solidFill>
          <a:ln>
            <a:noFill/>
          </a:ln>
        </p:spPr>
        <p:txBody>
          <a:bodyPr wrap="square" lIns="91440" tIns="73152" rIns="91440" bIns="73152" rtlCol="0" anchor="ctr" anchorCtr="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Managed by Microsoft</a:t>
            </a:r>
          </a:p>
        </p:txBody>
      </p:sp>
      <p:sp>
        <p:nvSpPr>
          <p:cNvPr id="150" name="TextBox 149">
            <a:extLst>
              <a:ext uri="{FF2B5EF4-FFF2-40B4-BE49-F238E27FC236}">
                <a16:creationId xmlns:a16="http://schemas.microsoft.com/office/drawing/2014/main" id="{893876BE-CA30-42B8-8340-6DDD1DBA559D}"/>
              </a:ext>
            </a:extLst>
          </p:cNvPr>
          <p:cNvSpPr txBox="1"/>
          <p:nvPr/>
        </p:nvSpPr>
        <p:spPr>
          <a:xfrm>
            <a:off x="5786948" y="6473430"/>
            <a:ext cx="1872137" cy="286232"/>
          </a:xfrm>
          <a:prstGeom prst="rect">
            <a:avLst/>
          </a:prstGeom>
          <a:solidFill>
            <a:schemeClr val="accent1"/>
          </a:solidFill>
          <a:ln>
            <a:noFill/>
          </a:ln>
        </p:spPr>
        <p:txBody>
          <a:bodyPr wrap="square" lIns="91440" tIns="73152" rIns="91440" bIns="73152" rtlCol="0" anchor="ctr" anchorCtr="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Managed by customer</a:t>
            </a:r>
          </a:p>
        </p:txBody>
      </p:sp>
      <p:sp>
        <p:nvSpPr>
          <p:cNvPr id="326" name="Rectangle 325">
            <a:extLst>
              <a:ext uri="{FF2B5EF4-FFF2-40B4-BE49-F238E27FC236}">
                <a16:creationId xmlns:a16="http://schemas.microsoft.com/office/drawing/2014/main" id="{5C5AB348-E75C-41D2-A64E-59D4AC7A8835}"/>
              </a:ext>
            </a:extLst>
          </p:cNvPr>
          <p:cNvSpPr/>
          <p:nvPr/>
        </p:nvSpPr>
        <p:spPr>
          <a:xfrm>
            <a:off x="5094538" y="1165288"/>
            <a:ext cx="1386302" cy="347234"/>
          </a:xfrm>
          <a:prstGeom prst="rect">
            <a:avLst/>
          </a:prstGeom>
          <a:noFill/>
          <a:ln w="9525" cap="flat" cmpd="sng" algn="ctr">
            <a:noFill/>
            <a:prstDash val="solid"/>
          </a:ln>
          <a:effectLst/>
        </p:spPr>
        <p:txBody>
          <a:bodyPr wrap="square"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230"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On-premises</a:t>
            </a:r>
          </a:p>
        </p:txBody>
      </p:sp>
      <p:sp>
        <p:nvSpPr>
          <p:cNvPr id="328" name="Rectangle 327">
            <a:extLst>
              <a:ext uri="{FF2B5EF4-FFF2-40B4-BE49-F238E27FC236}">
                <a16:creationId xmlns:a16="http://schemas.microsoft.com/office/drawing/2014/main" id="{37742351-D24E-44A2-8373-6FFE4F9F3BEF}"/>
              </a:ext>
            </a:extLst>
          </p:cNvPr>
          <p:cNvSpPr/>
          <p:nvPr/>
        </p:nvSpPr>
        <p:spPr>
          <a:xfrm>
            <a:off x="4956353" y="5123818"/>
            <a:ext cx="1662672"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Datacenter Management</a:t>
            </a:r>
          </a:p>
        </p:txBody>
      </p:sp>
      <p:sp>
        <p:nvSpPr>
          <p:cNvPr id="329" name="Rectangle 328">
            <a:extLst>
              <a:ext uri="{FF2B5EF4-FFF2-40B4-BE49-F238E27FC236}">
                <a16:creationId xmlns:a16="http://schemas.microsoft.com/office/drawing/2014/main" id="{8023C85F-B2E6-4F6F-B58D-3939853AB56F}"/>
              </a:ext>
            </a:extLst>
          </p:cNvPr>
          <p:cNvSpPr/>
          <p:nvPr/>
        </p:nvSpPr>
        <p:spPr>
          <a:xfrm>
            <a:off x="4956353" y="4644988"/>
            <a:ext cx="1662672"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Hardware</a:t>
            </a:r>
          </a:p>
        </p:txBody>
      </p:sp>
      <p:sp>
        <p:nvSpPr>
          <p:cNvPr id="331" name="Rectangle 330">
            <a:extLst>
              <a:ext uri="{FF2B5EF4-FFF2-40B4-BE49-F238E27FC236}">
                <a16:creationId xmlns:a16="http://schemas.microsoft.com/office/drawing/2014/main" id="{27159407-87B6-405D-B087-B703B7E178C2}"/>
              </a:ext>
            </a:extLst>
          </p:cNvPr>
          <p:cNvSpPr/>
          <p:nvPr/>
        </p:nvSpPr>
        <p:spPr>
          <a:xfrm>
            <a:off x="4956353" y="3689760"/>
            <a:ext cx="1662672"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O/S provision /patching</a:t>
            </a:r>
          </a:p>
        </p:txBody>
      </p:sp>
      <p:sp>
        <p:nvSpPr>
          <p:cNvPr id="332" name="Rectangle 331">
            <a:extLst>
              <a:ext uri="{FF2B5EF4-FFF2-40B4-BE49-F238E27FC236}">
                <a16:creationId xmlns:a16="http://schemas.microsoft.com/office/drawing/2014/main" id="{EC612568-4108-4DFE-85D6-10572AD2EDF8}"/>
              </a:ext>
            </a:extLst>
          </p:cNvPr>
          <p:cNvSpPr/>
          <p:nvPr/>
        </p:nvSpPr>
        <p:spPr>
          <a:xfrm>
            <a:off x="4956353" y="3210929"/>
            <a:ext cx="1662672"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Database Provision/ Patch/Scaling</a:t>
            </a:r>
          </a:p>
        </p:txBody>
      </p:sp>
      <p:sp>
        <p:nvSpPr>
          <p:cNvPr id="333" name="Rectangle 332">
            <a:extLst>
              <a:ext uri="{FF2B5EF4-FFF2-40B4-BE49-F238E27FC236}">
                <a16:creationId xmlns:a16="http://schemas.microsoft.com/office/drawing/2014/main" id="{04B73E38-D3C9-4452-B1CC-D3AAC1AB0EF0}"/>
              </a:ext>
            </a:extLst>
          </p:cNvPr>
          <p:cNvSpPr/>
          <p:nvPr/>
        </p:nvSpPr>
        <p:spPr>
          <a:xfrm>
            <a:off x="4956353" y="4168590"/>
            <a:ext cx="1662672"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Virtualization</a:t>
            </a:r>
          </a:p>
        </p:txBody>
      </p:sp>
      <p:sp>
        <p:nvSpPr>
          <p:cNvPr id="334" name="Rectangle 333">
            <a:extLst>
              <a:ext uri="{FF2B5EF4-FFF2-40B4-BE49-F238E27FC236}">
                <a16:creationId xmlns:a16="http://schemas.microsoft.com/office/drawing/2014/main" id="{4FF62C77-3304-4315-951A-FC0BC6F04647}"/>
              </a:ext>
            </a:extLst>
          </p:cNvPr>
          <p:cNvSpPr/>
          <p:nvPr/>
        </p:nvSpPr>
        <p:spPr>
          <a:xfrm>
            <a:off x="4956353" y="2253266"/>
            <a:ext cx="1662672"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a:t>
            </a:r>
          </a:p>
        </p:txBody>
      </p:sp>
      <p:sp>
        <p:nvSpPr>
          <p:cNvPr id="335" name="Rectangle 334">
            <a:extLst>
              <a:ext uri="{FF2B5EF4-FFF2-40B4-BE49-F238E27FC236}">
                <a16:creationId xmlns:a16="http://schemas.microsoft.com/office/drawing/2014/main" id="{375D6CF8-B702-4FD6-98FB-E85A57AA33CD}"/>
              </a:ext>
            </a:extLst>
          </p:cNvPr>
          <p:cNvSpPr>
            <a:spLocks/>
          </p:cNvSpPr>
          <p:nvPr/>
        </p:nvSpPr>
        <p:spPr>
          <a:xfrm>
            <a:off x="4956353" y="1774435"/>
            <a:ext cx="1662672"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Applications</a:t>
            </a:r>
          </a:p>
        </p:txBody>
      </p:sp>
      <p:sp>
        <p:nvSpPr>
          <p:cNvPr id="336" name="Rectangle 335">
            <a:extLst>
              <a:ext uri="{FF2B5EF4-FFF2-40B4-BE49-F238E27FC236}">
                <a16:creationId xmlns:a16="http://schemas.microsoft.com/office/drawing/2014/main" id="{28F17679-1E0C-45A8-90BE-9A10311ECA20}"/>
              </a:ext>
            </a:extLst>
          </p:cNvPr>
          <p:cNvSpPr/>
          <p:nvPr/>
        </p:nvSpPr>
        <p:spPr>
          <a:xfrm>
            <a:off x="4956353" y="2732097"/>
            <a:ext cx="1662672"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High availability /DR/Backups</a:t>
            </a:r>
          </a:p>
        </p:txBody>
      </p:sp>
      <p:sp>
        <p:nvSpPr>
          <p:cNvPr id="102" name="Rectangle 101">
            <a:extLst>
              <a:ext uri="{FF2B5EF4-FFF2-40B4-BE49-F238E27FC236}">
                <a16:creationId xmlns:a16="http://schemas.microsoft.com/office/drawing/2014/main" id="{40FDFF73-BE2C-4747-A2F3-A1C19787D5F0}"/>
              </a:ext>
            </a:extLst>
          </p:cNvPr>
          <p:cNvSpPr/>
          <p:nvPr/>
        </p:nvSpPr>
        <p:spPr>
          <a:xfrm>
            <a:off x="5035349" y="5581337"/>
            <a:ext cx="1504681" cy="347234"/>
          </a:xfrm>
          <a:prstGeom prst="rect">
            <a:avLst/>
          </a:prstGeom>
          <a:noFill/>
          <a:ln w="9525" cap="flat" cmpd="sng" algn="ctr">
            <a:noFill/>
            <a:prstDash val="solid"/>
          </a:ln>
          <a:effectLst/>
        </p:spPr>
        <p:txBody>
          <a:bodyPr wrap="square"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230"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SQL Server 2017</a:t>
            </a:r>
          </a:p>
        </p:txBody>
      </p:sp>
      <p:sp>
        <p:nvSpPr>
          <p:cNvPr id="380" name="Rectangle 379">
            <a:extLst>
              <a:ext uri="{FF2B5EF4-FFF2-40B4-BE49-F238E27FC236}">
                <a16:creationId xmlns:a16="http://schemas.microsoft.com/office/drawing/2014/main" id="{827CD6D7-9ED3-45D4-8883-E33FBC09EC55}"/>
              </a:ext>
            </a:extLst>
          </p:cNvPr>
          <p:cNvSpPr/>
          <p:nvPr/>
        </p:nvSpPr>
        <p:spPr>
          <a:xfrm>
            <a:off x="7660937" y="1165288"/>
            <a:ext cx="1447456" cy="513434"/>
          </a:xfrm>
          <a:prstGeom prst="rect">
            <a:avLst/>
          </a:prstGeom>
          <a:noFill/>
          <a:ln w="9525" cap="flat" cmpd="sng" algn="ctr">
            <a:noFill/>
            <a:prstDash val="solid"/>
          </a:ln>
          <a:effectLst/>
        </p:spPr>
        <p:txBody>
          <a:bodyPr wrap="square"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230"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Infrastructure</a:t>
            </a:r>
          </a:p>
          <a:p>
            <a:pPr marL="0" marR="0" lvl="1" indent="0" algn="ctr" defTabSz="1218230"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88" name="Rectangle 387">
            <a:extLst>
              <a:ext uri="{FF2B5EF4-FFF2-40B4-BE49-F238E27FC236}">
                <a16:creationId xmlns:a16="http://schemas.microsoft.com/office/drawing/2014/main" id="{21288FD3-AB70-4664-9BBA-23D72942366D}"/>
              </a:ext>
            </a:extLst>
          </p:cNvPr>
          <p:cNvSpPr/>
          <p:nvPr/>
        </p:nvSpPr>
        <p:spPr>
          <a:xfrm>
            <a:off x="7553329" y="5122416"/>
            <a:ext cx="1662673" cy="435301"/>
          </a:xfrm>
          <a:prstGeom prst="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Datacenter Management</a:t>
            </a:r>
          </a:p>
        </p:txBody>
      </p:sp>
      <p:sp>
        <p:nvSpPr>
          <p:cNvPr id="389" name="Rectangle 388">
            <a:extLst>
              <a:ext uri="{FF2B5EF4-FFF2-40B4-BE49-F238E27FC236}">
                <a16:creationId xmlns:a16="http://schemas.microsoft.com/office/drawing/2014/main" id="{E62A6D1A-2795-454D-A7FF-1A6572C479A4}"/>
              </a:ext>
            </a:extLst>
          </p:cNvPr>
          <p:cNvSpPr/>
          <p:nvPr/>
        </p:nvSpPr>
        <p:spPr>
          <a:xfrm>
            <a:off x="7553329" y="4643586"/>
            <a:ext cx="1662673" cy="435301"/>
          </a:xfrm>
          <a:prstGeom prst="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Hardware</a:t>
            </a:r>
          </a:p>
        </p:txBody>
      </p:sp>
      <p:sp>
        <p:nvSpPr>
          <p:cNvPr id="391" name="Rectangle 390">
            <a:extLst>
              <a:ext uri="{FF2B5EF4-FFF2-40B4-BE49-F238E27FC236}">
                <a16:creationId xmlns:a16="http://schemas.microsoft.com/office/drawing/2014/main" id="{B0F545D2-DCAE-404F-8814-AE6941FC9960}"/>
              </a:ext>
            </a:extLst>
          </p:cNvPr>
          <p:cNvSpPr/>
          <p:nvPr/>
        </p:nvSpPr>
        <p:spPr>
          <a:xfrm>
            <a:off x="7553329" y="4167185"/>
            <a:ext cx="1662673" cy="435301"/>
          </a:xfrm>
          <a:prstGeom prst="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Virtualization</a:t>
            </a:r>
          </a:p>
        </p:txBody>
      </p:sp>
      <p:sp>
        <p:nvSpPr>
          <p:cNvPr id="383" name="Rectangle 382">
            <a:extLst>
              <a:ext uri="{FF2B5EF4-FFF2-40B4-BE49-F238E27FC236}">
                <a16:creationId xmlns:a16="http://schemas.microsoft.com/office/drawing/2014/main" id="{A45AE035-F041-4091-A37E-B92AF1890848}"/>
              </a:ext>
            </a:extLst>
          </p:cNvPr>
          <p:cNvSpPr/>
          <p:nvPr/>
        </p:nvSpPr>
        <p:spPr>
          <a:xfrm>
            <a:off x="7553329" y="3688354"/>
            <a:ext cx="1662673"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O/S</a:t>
            </a:r>
          </a:p>
        </p:txBody>
      </p:sp>
      <p:sp>
        <p:nvSpPr>
          <p:cNvPr id="384" name="Rectangle 383">
            <a:extLst>
              <a:ext uri="{FF2B5EF4-FFF2-40B4-BE49-F238E27FC236}">
                <a16:creationId xmlns:a16="http://schemas.microsoft.com/office/drawing/2014/main" id="{361E662F-2C71-4845-8F33-7786B24EF9E3}"/>
              </a:ext>
            </a:extLst>
          </p:cNvPr>
          <p:cNvSpPr/>
          <p:nvPr/>
        </p:nvSpPr>
        <p:spPr>
          <a:xfrm>
            <a:off x="7553329" y="3209525"/>
            <a:ext cx="1662673"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Database Provision/ Patch/Scaling</a:t>
            </a:r>
          </a:p>
        </p:txBody>
      </p:sp>
      <p:sp>
        <p:nvSpPr>
          <p:cNvPr id="385" name="Rectangle 384">
            <a:extLst>
              <a:ext uri="{FF2B5EF4-FFF2-40B4-BE49-F238E27FC236}">
                <a16:creationId xmlns:a16="http://schemas.microsoft.com/office/drawing/2014/main" id="{CA516A82-DE11-4409-B2C7-D295969291D1}"/>
              </a:ext>
            </a:extLst>
          </p:cNvPr>
          <p:cNvSpPr/>
          <p:nvPr/>
        </p:nvSpPr>
        <p:spPr>
          <a:xfrm>
            <a:off x="7553329" y="2251864"/>
            <a:ext cx="1662673"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a:t>
            </a:r>
          </a:p>
        </p:txBody>
      </p:sp>
      <p:sp>
        <p:nvSpPr>
          <p:cNvPr id="386" name="Rectangle 385">
            <a:extLst>
              <a:ext uri="{FF2B5EF4-FFF2-40B4-BE49-F238E27FC236}">
                <a16:creationId xmlns:a16="http://schemas.microsoft.com/office/drawing/2014/main" id="{2942E14C-C3D7-4EAE-BFC9-CBF439361005}"/>
              </a:ext>
            </a:extLst>
          </p:cNvPr>
          <p:cNvSpPr>
            <a:spLocks/>
          </p:cNvSpPr>
          <p:nvPr/>
        </p:nvSpPr>
        <p:spPr>
          <a:xfrm>
            <a:off x="7553329" y="1773032"/>
            <a:ext cx="1662673"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Applications</a:t>
            </a:r>
          </a:p>
        </p:txBody>
      </p:sp>
      <p:sp>
        <p:nvSpPr>
          <p:cNvPr id="387" name="Rectangle 386">
            <a:extLst>
              <a:ext uri="{FF2B5EF4-FFF2-40B4-BE49-F238E27FC236}">
                <a16:creationId xmlns:a16="http://schemas.microsoft.com/office/drawing/2014/main" id="{09484967-9419-40F6-9227-89468593D338}"/>
              </a:ext>
            </a:extLst>
          </p:cNvPr>
          <p:cNvSpPr/>
          <p:nvPr/>
        </p:nvSpPr>
        <p:spPr>
          <a:xfrm>
            <a:off x="7553329" y="2730693"/>
            <a:ext cx="1662673"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High availability /DR/Backups</a:t>
            </a:r>
          </a:p>
        </p:txBody>
      </p:sp>
      <p:sp>
        <p:nvSpPr>
          <p:cNvPr id="103" name="Rectangle 102">
            <a:extLst>
              <a:ext uri="{FF2B5EF4-FFF2-40B4-BE49-F238E27FC236}">
                <a16:creationId xmlns:a16="http://schemas.microsoft.com/office/drawing/2014/main" id="{BA6313E0-AA7E-43F7-845E-C5345C1EF189}"/>
              </a:ext>
            </a:extLst>
          </p:cNvPr>
          <p:cNvSpPr/>
          <p:nvPr/>
        </p:nvSpPr>
        <p:spPr>
          <a:xfrm>
            <a:off x="7632325" y="5581337"/>
            <a:ext cx="1504681" cy="347234"/>
          </a:xfrm>
          <a:prstGeom prst="rect">
            <a:avLst/>
          </a:prstGeom>
          <a:noFill/>
          <a:ln w="9525" cap="flat" cmpd="sng" algn="ctr">
            <a:noFill/>
            <a:prstDash val="solid"/>
          </a:ln>
          <a:effectLst/>
        </p:spPr>
        <p:txBody>
          <a:bodyPr wrap="square"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230"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Azure SQL VMs</a:t>
            </a:r>
          </a:p>
        </p:txBody>
      </p:sp>
      <p:sp>
        <p:nvSpPr>
          <p:cNvPr id="338" name="Rectangle 337">
            <a:extLst>
              <a:ext uri="{FF2B5EF4-FFF2-40B4-BE49-F238E27FC236}">
                <a16:creationId xmlns:a16="http://schemas.microsoft.com/office/drawing/2014/main" id="{E6859764-545D-42FD-AFBC-6DB61D372D3D}"/>
              </a:ext>
            </a:extLst>
          </p:cNvPr>
          <p:cNvSpPr/>
          <p:nvPr/>
        </p:nvSpPr>
        <p:spPr>
          <a:xfrm>
            <a:off x="10225815" y="695050"/>
            <a:ext cx="1346320" cy="513434"/>
          </a:xfrm>
          <a:prstGeom prst="rect">
            <a:avLst/>
          </a:prstGeom>
          <a:noFill/>
          <a:ln w="9525" cap="flat" cmpd="sng" algn="ctr">
            <a:noFill/>
            <a:prstDash val="solid"/>
          </a:ln>
          <a:effectLst/>
        </p:spPr>
        <p:txBody>
          <a:bodyPr wrap="square"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230"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Platform</a:t>
            </a:r>
          </a:p>
          <a:p>
            <a:pPr marL="0" marR="0" lvl="1" indent="0" algn="ctr" defTabSz="1218230"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54" name="Rectangle 353">
            <a:extLst>
              <a:ext uri="{FF2B5EF4-FFF2-40B4-BE49-F238E27FC236}">
                <a16:creationId xmlns:a16="http://schemas.microsoft.com/office/drawing/2014/main" id="{C6889EDB-B547-4894-9E68-1325B12A3152}"/>
              </a:ext>
            </a:extLst>
          </p:cNvPr>
          <p:cNvSpPr/>
          <p:nvPr/>
        </p:nvSpPr>
        <p:spPr>
          <a:xfrm>
            <a:off x="10067638" y="2262887"/>
            <a:ext cx="1607806"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a:t>
            </a:r>
          </a:p>
        </p:txBody>
      </p:sp>
      <p:sp>
        <p:nvSpPr>
          <p:cNvPr id="355" name="Rectangle 354">
            <a:extLst>
              <a:ext uri="{FF2B5EF4-FFF2-40B4-BE49-F238E27FC236}">
                <a16:creationId xmlns:a16="http://schemas.microsoft.com/office/drawing/2014/main" id="{737440F1-687D-4B3C-A94C-BAC0462B96B7}"/>
              </a:ext>
            </a:extLst>
          </p:cNvPr>
          <p:cNvSpPr>
            <a:spLocks/>
          </p:cNvSpPr>
          <p:nvPr/>
        </p:nvSpPr>
        <p:spPr>
          <a:xfrm>
            <a:off x="10067638" y="1784056"/>
            <a:ext cx="1607806" cy="435301"/>
          </a:xfrm>
          <a:prstGeom prst="rect">
            <a:avLst/>
          </a:prstGeom>
          <a:solidFill>
            <a:schemeClr val="accent1"/>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Applications</a:t>
            </a:r>
          </a:p>
        </p:txBody>
      </p:sp>
      <p:sp>
        <p:nvSpPr>
          <p:cNvPr id="347" name="Rectangle 346">
            <a:extLst>
              <a:ext uri="{FF2B5EF4-FFF2-40B4-BE49-F238E27FC236}">
                <a16:creationId xmlns:a16="http://schemas.microsoft.com/office/drawing/2014/main" id="{8A24D846-46BE-4D34-975B-24B0D4FF7652}"/>
              </a:ext>
            </a:extLst>
          </p:cNvPr>
          <p:cNvSpPr/>
          <p:nvPr/>
        </p:nvSpPr>
        <p:spPr>
          <a:xfrm>
            <a:off x="10067638" y="5123816"/>
            <a:ext cx="1607806" cy="435301"/>
          </a:xfrm>
          <a:prstGeom prst="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Datacenter Management</a:t>
            </a:r>
          </a:p>
        </p:txBody>
      </p:sp>
      <p:sp>
        <p:nvSpPr>
          <p:cNvPr id="348" name="Rectangle 347">
            <a:extLst>
              <a:ext uri="{FF2B5EF4-FFF2-40B4-BE49-F238E27FC236}">
                <a16:creationId xmlns:a16="http://schemas.microsoft.com/office/drawing/2014/main" id="{94A22BD9-5258-4FD2-AAB9-6B1824A25480}"/>
              </a:ext>
            </a:extLst>
          </p:cNvPr>
          <p:cNvSpPr/>
          <p:nvPr/>
        </p:nvSpPr>
        <p:spPr>
          <a:xfrm>
            <a:off x="10067638" y="4644985"/>
            <a:ext cx="1607806" cy="435301"/>
          </a:xfrm>
          <a:prstGeom prst="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Hardware</a:t>
            </a:r>
          </a:p>
        </p:txBody>
      </p:sp>
      <p:sp>
        <p:nvSpPr>
          <p:cNvPr id="350" name="Rectangle 349">
            <a:extLst>
              <a:ext uri="{FF2B5EF4-FFF2-40B4-BE49-F238E27FC236}">
                <a16:creationId xmlns:a16="http://schemas.microsoft.com/office/drawing/2014/main" id="{4BE8E2AA-3D9E-4D68-BD88-5E9D1E577D24}"/>
              </a:ext>
            </a:extLst>
          </p:cNvPr>
          <p:cNvSpPr/>
          <p:nvPr/>
        </p:nvSpPr>
        <p:spPr>
          <a:xfrm>
            <a:off x="10067638" y="4178211"/>
            <a:ext cx="1607806" cy="435301"/>
          </a:xfrm>
          <a:prstGeom prst="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Virtualization</a:t>
            </a:r>
          </a:p>
        </p:txBody>
      </p:sp>
      <p:sp>
        <p:nvSpPr>
          <p:cNvPr id="351" name="Rectangle 350">
            <a:extLst>
              <a:ext uri="{FF2B5EF4-FFF2-40B4-BE49-F238E27FC236}">
                <a16:creationId xmlns:a16="http://schemas.microsoft.com/office/drawing/2014/main" id="{7EC59310-BA56-4726-ADD6-65D1F8701C91}"/>
              </a:ext>
            </a:extLst>
          </p:cNvPr>
          <p:cNvSpPr/>
          <p:nvPr/>
        </p:nvSpPr>
        <p:spPr>
          <a:xfrm>
            <a:off x="10067638" y="3699380"/>
            <a:ext cx="1607806" cy="435301"/>
          </a:xfrm>
          <a:prstGeom prst="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O/S</a:t>
            </a:r>
          </a:p>
        </p:txBody>
      </p:sp>
      <p:sp>
        <p:nvSpPr>
          <p:cNvPr id="352" name="Rectangle 351">
            <a:extLst>
              <a:ext uri="{FF2B5EF4-FFF2-40B4-BE49-F238E27FC236}">
                <a16:creationId xmlns:a16="http://schemas.microsoft.com/office/drawing/2014/main" id="{8286D5EE-50B8-48CB-A9AB-65FCB2A2A3E6}"/>
              </a:ext>
            </a:extLst>
          </p:cNvPr>
          <p:cNvSpPr/>
          <p:nvPr/>
        </p:nvSpPr>
        <p:spPr>
          <a:xfrm>
            <a:off x="10067638" y="3220549"/>
            <a:ext cx="1607806" cy="435301"/>
          </a:xfrm>
          <a:prstGeom prst="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Database Provision/ Patch/Scaling</a:t>
            </a:r>
          </a:p>
        </p:txBody>
      </p:sp>
      <p:sp>
        <p:nvSpPr>
          <p:cNvPr id="353" name="Rectangle 352">
            <a:extLst>
              <a:ext uri="{FF2B5EF4-FFF2-40B4-BE49-F238E27FC236}">
                <a16:creationId xmlns:a16="http://schemas.microsoft.com/office/drawing/2014/main" id="{D66B5819-4074-4BA9-8B0A-8C9F95B95B01}"/>
              </a:ext>
            </a:extLst>
          </p:cNvPr>
          <p:cNvSpPr/>
          <p:nvPr/>
        </p:nvSpPr>
        <p:spPr>
          <a:xfrm>
            <a:off x="10067638" y="2741718"/>
            <a:ext cx="1607806" cy="435301"/>
          </a:xfrm>
          <a:prstGeom prst="rect">
            <a:avLst/>
          </a:prstGeom>
          <a:solidFill>
            <a:srgbClr val="50E6FF"/>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High Availability/ DR/Backups</a:t>
            </a:r>
          </a:p>
        </p:txBody>
      </p:sp>
      <p:sp>
        <p:nvSpPr>
          <p:cNvPr id="104" name="Rectangle 103">
            <a:extLst>
              <a:ext uri="{FF2B5EF4-FFF2-40B4-BE49-F238E27FC236}">
                <a16:creationId xmlns:a16="http://schemas.microsoft.com/office/drawing/2014/main" id="{32C8AE07-695C-456F-BB1E-1CCE6E0F787E}"/>
              </a:ext>
            </a:extLst>
          </p:cNvPr>
          <p:cNvSpPr/>
          <p:nvPr/>
        </p:nvSpPr>
        <p:spPr>
          <a:xfrm>
            <a:off x="10025346" y="5581337"/>
            <a:ext cx="1746444" cy="811977"/>
          </a:xfrm>
          <a:prstGeom prst="rect">
            <a:avLst/>
          </a:prstGeom>
          <a:noFill/>
          <a:ln w="9525" cap="flat" cmpd="sng" algn="ctr">
            <a:noFill/>
            <a:prstDash val="solid"/>
          </a:ln>
          <a:effectLst/>
        </p:spPr>
        <p:txBody>
          <a:bodyPr wrap="square"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230" rtl="0" eaLnBrk="1" fontAlgn="base"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Azure SQL Database</a:t>
            </a:r>
          </a:p>
          <a:p>
            <a:pPr marL="0" marR="0" lvl="1" indent="0" algn="ctr" defTabSz="1218230" rtl="0" eaLnBrk="1" fontAlgn="base"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(Managed Instance, Single DB)</a:t>
            </a:r>
          </a:p>
        </p:txBody>
      </p:sp>
      <p:sp>
        <p:nvSpPr>
          <p:cNvPr id="106" name="Rectangle 105">
            <a:extLst>
              <a:ext uri="{FF2B5EF4-FFF2-40B4-BE49-F238E27FC236}">
                <a16:creationId xmlns:a16="http://schemas.microsoft.com/office/drawing/2014/main" id="{4E4CAA2D-2060-4CEE-9035-CD518219275B}"/>
              </a:ext>
            </a:extLst>
          </p:cNvPr>
          <p:cNvSpPr/>
          <p:nvPr/>
        </p:nvSpPr>
        <p:spPr>
          <a:xfrm>
            <a:off x="269239" y="3007735"/>
            <a:ext cx="3927891" cy="35086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bold"/>
                <a:ea typeface="+mn-ea"/>
                <a:cs typeface="+mn-cs"/>
              </a:rPr>
              <a:t>On-premise costs</a:t>
            </a:r>
            <a:r>
              <a:rPr kumimoji="0" lang="en-US" sz="1400" b="0" i="0" u="none" strike="noStrike" kern="1200" cap="none" spc="0" normalizeH="0" baseline="0" noProof="0" dirty="0">
                <a:ln>
                  <a:noFill/>
                </a:ln>
                <a:solidFill>
                  <a:srgbClr val="505050">
                    <a:lumMod val="50000"/>
                  </a:srgbClr>
                </a:solidFill>
                <a:effectLst/>
                <a:uLnTx/>
                <a:uFillTx/>
                <a:latin typeface="Segoe UI Semibold"/>
                <a:ea typeface="+mn-ea"/>
                <a:cs typeface="+mn-cs"/>
              </a:rPr>
              <a:t> </a:t>
            </a:r>
            <a:r>
              <a:rPr kumimoji="0" lang="en-US" sz="1400" b="0" i="0" u="none" strike="noStrike" kern="1200" cap="none" spc="0" normalizeH="0" baseline="0" noProof="0" dirty="0">
                <a:ln>
                  <a:noFill/>
                </a:ln>
                <a:solidFill>
                  <a:srgbClr val="505050">
                    <a:lumMod val="50000"/>
                  </a:srgbClr>
                </a:solidFill>
                <a:effectLst/>
                <a:uLnTx/>
                <a:uFillTx/>
                <a:latin typeface="Segoe UI"/>
                <a:ea typeface="+mn-ea"/>
                <a:cs typeface="+mn-cs"/>
              </a:rPr>
              <a:t>tends to be driven by hardware and data center management costs</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Semibold"/>
                <a:ea typeface="+mn-ea"/>
                <a:cs typeface="+mn-cs"/>
              </a:rPr>
              <a:t>Infrastructure-as-a-Service </a:t>
            </a:r>
            <a:r>
              <a:rPr kumimoji="0" lang="en-US" sz="1400" b="0" i="0" u="none" strike="noStrike" kern="1200" cap="none" spc="0" normalizeH="0" baseline="0" noProof="0" dirty="0">
                <a:ln>
                  <a:noFill/>
                </a:ln>
                <a:solidFill>
                  <a:srgbClr val="505050">
                    <a:lumMod val="50000"/>
                  </a:srgbClr>
                </a:solidFill>
                <a:effectLst/>
                <a:uLnTx/>
                <a:uFillTx/>
                <a:latin typeface="Segoe UI"/>
                <a:ea typeface="+mn-ea"/>
                <a:cs typeface="+mn-cs"/>
              </a:rPr>
              <a:t>reduces cost categories related to data center and compute</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a:ea typeface="+mn-ea"/>
                <a:cs typeface="+mn-cs"/>
              </a:rPr>
              <a:t>Platform-as-a-Service </a:t>
            </a:r>
            <a:r>
              <a:rPr kumimoji="0" lang="en-US" sz="1400" b="0" i="0" u="none" strike="noStrike" kern="1200" cap="none" spc="0" normalizeH="0" baseline="0" noProof="0" dirty="0">
                <a:ln>
                  <a:noFill/>
                </a:ln>
                <a:solidFill>
                  <a:srgbClr val="505050">
                    <a:lumMod val="50000"/>
                  </a:srgbClr>
                </a:solidFill>
                <a:effectLst/>
                <a:uLnTx/>
                <a:uFillTx/>
                <a:latin typeface="Segoe UI"/>
                <a:ea typeface="+mn-ea"/>
                <a:cs typeface="+mn-cs"/>
              </a:rPr>
              <a:t>off-loads customers’ most administrative tasks to Azure, further improving efficiency with machine-learning capabilities for performance and security </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505050">
                    <a:lumMod val="50000"/>
                  </a:srgbClr>
                </a:solidFill>
                <a:effectLst/>
                <a:uLnTx/>
                <a:uFillTx/>
                <a:latin typeface="Segoe UI"/>
                <a:ea typeface="+mn-ea"/>
                <a:cs typeface="+mn-cs"/>
              </a:rPr>
              <a:t>Managed Instance</a:t>
            </a:r>
            <a:r>
              <a:rPr kumimoji="0" lang="en-US" sz="1400" b="0" i="0" u="none" strike="noStrike" kern="1200" cap="none" spc="0" normalizeH="0" baseline="0" noProof="0" dirty="0">
                <a:ln>
                  <a:noFill/>
                </a:ln>
                <a:solidFill>
                  <a:srgbClr val="505050">
                    <a:lumMod val="50000"/>
                  </a:srgbClr>
                </a:solidFill>
                <a:effectLst/>
                <a:uLnTx/>
                <a:uFillTx/>
                <a:latin typeface="Segoe UI"/>
                <a:ea typeface="+mn-ea"/>
                <a:cs typeface="+mn-cs"/>
              </a:rPr>
              <a:t>: instance-level deployment for lift-shift existing apps to Azure, fully backward compatible</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505050">
                    <a:lumMod val="50000"/>
                  </a:srgbClr>
                </a:solidFill>
                <a:effectLst/>
                <a:uLnTx/>
                <a:uFillTx/>
                <a:latin typeface="Segoe UI"/>
                <a:ea typeface="+mn-ea"/>
                <a:cs typeface="+mn-cs"/>
              </a:rPr>
              <a:t>Single database</a:t>
            </a:r>
            <a:r>
              <a:rPr kumimoji="0" lang="en-US" sz="1400" b="0" i="0" u="none" strike="noStrike" kern="1200" cap="none" spc="0" normalizeH="0" baseline="0" noProof="0" dirty="0">
                <a:ln>
                  <a:noFill/>
                </a:ln>
                <a:solidFill>
                  <a:srgbClr val="505050">
                    <a:lumMod val="50000"/>
                  </a:srgbClr>
                </a:solidFill>
                <a:effectLst/>
                <a:uLnTx/>
                <a:uFillTx/>
                <a:latin typeface="Segoe UI"/>
                <a:ea typeface="+mn-ea"/>
                <a:cs typeface="+mn-cs"/>
              </a:rPr>
              <a:t>: database-level deployment for new apps</a:t>
            </a:r>
          </a:p>
        </p:txBody>
      </p:sp>
      <p:sp>
        <p:nvSpPr>
          <p:cNvPr id="2" name="Title 1">
            <a:extLst>
              <a:ext uri="{FF2B5EF4-FFF2-40B4-BE49-F238E27FC236}">
                <a16:creationId xmlns:a16="http://schemas.microsoft.com/office/drawing/2014/main" id="{7FD8E7F3-E6CB-4721-8A50-7810E5B7FCEA}"/>
              </a:ext>
            </a:extLst>
          </p:cNvPr>
          <p:cNvSpPr>
            <a:spLocks noGrp="1"/>
          </p:cNvSpPr>
          <p:nvPr>
            <p:ph type="title"/>
          </p:nvPr>
        </p:nvSpPr>
        <p:spPr>
          <a:xfrm>
            <a:off x="269239" y="343941"/>
            <a:ext cx="4462859" cy="899665"/>
          </a:xfrm>
        </p:spPr>
        <p:txBody>
          <a:bodyPr/>
          <a:lstStyle/>
          <a:p>
            <a:r>
              <a:rPr lang="en-US" dirty="0"/>
              <a:t>Saving opportunity for modernizing your data estate</a:t>
            </a:r>
            <a:br>
              <a:rPr lang="en-US" dirty="0"/>
            </a:br>
            <a:r>
              <a:rPr lang="en-US" dirty="0"/>
              <a:t>is significant</a:t>
            </a:r>
          </a:p>
        </p:txBody>
      </p:sp>
      <p:sp>
        <p:nvSpPr>
          <p:cNvPr id="56" name="Rectangle 55">
            <a:extLst>
              <a:ext uri="{FF2B5EF4-FFF2-40B4-BE49-F238E27FC236}">
                <a16:creationId xmlns:a16="http://schemas.microsoft.com/office/drawing/2014/main" id="{D8E2360A-F237-4346-BF24-717DCB7F32FE}"/>
              </a:ext>
            </a:extLst>
          </p:cNvPr>
          <p:cNvSpPr>
            <a:spLocks/>
          </p:cNvSpPr>
          <p:nvPr/>
        </p:nvSpPr>
        <p:spPr>
          <a:xfrm>
            <a:off x="10067638" y="1305225"/>
            <a:ext cx="1607806" cy="435301"/>
          </a:xfrm>
          <a:prstGeom prst="rect">
            <a:avLst/>
          </a:prstGeom>
          <a:solidFill>
            <a:srgbClr val="92D050"/>
          </a:solidFill>
          <a:ln w="9525" cap="flat" cmpd="sng" algn="ctr">
            <a:noFill/>
            <a:prstDash val="solid"/>
          </a:ln>
          <a:effectLst/>
        </p:spPr>
        <p:txBody>
          <a:bodyPr lIns="143428" tIns="89642" rIns="143428" bIns="89642" rtlCol="0" anchor="ctr" anchorCtr="0">
            <a:noAutofit/>
          </a:bodyPr>
          <a:lstStyle/>
          <a:p>
            <a:pPr marL="0" marR="0" lvl="0" indent="0" algn="ctr" defTabSz="121833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Intelligent performance/security</a:t>
            </a:r>
          </a:p>
        </p:txBody>
      </p:sp>
      <p:sp>
        <p:nvSpPr>
          <p:cNvPr id="37" name="TextBox 36">
            <a:extLst>
              <a:ext uri="{FF2B5EF4-FFF2-40B4-BE49-F238E27FC236}">
                <a16:creationId xmlns:a16="http://schemas.microsoft.com/office/drawing/2014/main" id="{5EC75CA6-CAB2-4564-A888-452DF25C4C07}"/>
              </a:ext>
            </a:extLst>
          </p:cNvPr>
          <p:cNvSpPr txBox="1"/>
          <p:nvPr/>
        </p:nvSpPr>
        <p:spPr>
          <a:xfrm>
            <a:off x="9825318" y="6473430"/>
            <a:ext cx="1872137" cy="286232"/>
          </a:xfrm>
          <a:prstGeom prst="rect">
            <a:avLst/>
          </a:prstGeom>
          <a:solidFill>
            <a:srgbClr val="92D050"/>
          </a:solidFill>
          <a:ln>
            <a:noFill/>
          </a:ln>
        </p:spPr>
        <p:txBody>
          <a:bodyPr wrap="square" lIns="91440" tIns="73152" rIns="91440" bIns="73152" rtlCol="0" anchor="ctr" anchorCtr="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Machine-learning capability</a:t>
            </a:r>
          </a:p>
        </p:txBody>
      </p:sp>
    </p:spTree>
    <p:extLst>
      <p:ext uri="{BB962C8B-B14F-4D97-AF65-F5344CB8AC3E}">
        <p14:creationId xmlns:p14="http://schemas.microsoft.com/office/powerpoint/2010/main" val="383153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4601C-FF4B-494B-9519-F5F8227F4D1C}"/>
              </a:ext>
            </a:extLst>
          </p:cNvPr>
          <p:cNvSpPr>
            <a:spLocks noGrp="1"/>
          </p:cNvSpPr>
          <p:nvPr>
            <p:ph type="title"/>
          </p:nvPr>
        </p:nvSpPr>
        <p:spPr/>
        <p:txBody>
          <a:bodyPr/>
          <a:lstStyle/>
          <a:p>
            <a:r>
              <a:rPr lang="en-US" sz="3200" dirty="0">
                <a:solidFill>
                  <a:schemeClr val="accent6">
                    <a:lumMod val="10000"/>
                  </a:schemeClr>
                </a:solidFill>
              </a:rPr>
              <a:t>Azure SQL Database Managed Instance: </a:t>
            </a:r>
            <a:r>
              <a:rPr lang="en-US" sz="3200" dirty="0">
                <a:solidFill>
                  <a:schemeClr val="accent6">
                    <a:lumMod val="10000"/>
                  </a:schemeClr>
                </a:solidFill>
                <a:cs typeface="Segoe UI Semilight" panose="020B0402040204020203" pitchFamily="34" charset="0"/>
              </a:rPr>
              <a:t>Best for modernization at scale with low cost and effort</a:t>
            </a:r>
            <a:br>
              <a:rPr lang="en-US" sz="2000" b="1" dirty="0">
                <a:solidFill>
                  <a:schemeClr val="accent6">
                    <a:lumMod val="10000"/>
                  </a:schemeClr>
                </a:solidFill>
                <a:latin typeface="Segoe UI Semilight" panose="020B0402040204020203" pitchFamily="34" charset="0"/>
                <a:cs typeface="Segoe UI Semilight" panose="020B0402040204020203" pitchFamily="34" charset="0"/>
              </a:rPr>
            </a:br>
            <a:br>
              <a:rPr lang="en-US" cap="all" dirty="0">
                <a:solidFill>
                  <a:schemeClr val="accent6">
                    <a:lumMod val="10000"/>
                  </a:schemeClr>
                </a:solidFill>
                <a:latin typeface="Segoe UI Semilight" panose="020B0402040204020203" pitchFamily="34" charset="0"/>
                <a:ea typeface="Segoe UI Semilight" charset="0"/>
                <a:cs typeface="Segoe UI Semilight" panose="020B0402040204020203" pitchFamily="34" charset="0"/>
              </a:rPr>
            </a:br>
            <a:endParaRPr lang="en-US" dirty="0">
              <a:solidFill>
                <a:schemeClr val="accent6">
                  <a:lumMod val="10000"/>
                </a:schemeClr>
              </a:solidFill>
            </a:endParaRPr>
          </a:p>
        </p:txBody>
      </p:sp>
      <p:graphicFrame>
        <p:nvGraphicFramePr>
          <p:cNvPr id="16" name="Table 15">
            <a:extLst>
              <a:ext uri="{FF2B5EF4-FFF2-40B4-BE49-F238E27FC236}">
                <a16:creationId xmlns:a16="http://schemas.microsoft.com/office/drawing/2014/main" id="{6DFAB7AC-8CAC-49BB-B68F-74456D6A3360}"/>
              </a:ext>
            </a:extLst>
          </p:cNvPr>
          <p:cNvGraphicFramePr>
            <a:graphicFrameLocks noGrp="1"/>
          </p:cNvGraphicFramePr>
          <p:nvPr>
            <p:extLst/>
          </p:nvPr>
        </p:nvGraphicFramePr>
        <p:xfrm>
          <a:off x="418965" y="1481605"/>
          <a:ext cx="11395082" cy="5080282"/>
        </p:xfrm>
        <a:graphic>
          <a:graphicData uri="http://schemas.openxmlformats.org/drawingml/2006/table">
            <a:tbl>
              <a:tblPr bandRow="1">
                <a:tableStyleId>{5C22544A-7EE6-4342-B048-85BDC9FD1C3A}</a:tableStyleId>
              </a:tblPr>
              <a:tblGrid>
                <a:gridCol w="2182168">
                  <a:extLst>
                    <a:ext uri="{9D8B030D-6E8A-4147-A177-3AD203B41FA5}">
                      <a16:colId xmlns:a16="http://schemas.microsoft.com/office/drawing/2014/main" val="1724756532"/>
                    </a:ext>
                  </a:extLst>
                </a:gridCol>
                <a:gridCol w="4358662">
                  <a:extLst>
                    <a:ext uri="{9D8B030D-6E8A-4147-A177-3AD203B41FA5}">
                      <a16:colId xmlns:a16="http://schemas.microsoft.com/office/drawing/2014/main" val="437264096"/>
                    </a:ext>
                  </a:extLst>
                </a:gridCol>
                <a:gridCol w="4854252">
                  <a:extLst>
                    <a:ext uri="{9D8B030D-6E8A-4147-A177-3AD203B41FA5}">
                      <a16:colId xmlns:a16="http://schemas.microsoft.com/office/drawing/2014/main" val="411379620"/>
                    </a:ext>
                  </a:extLst>
                </a:gridCol>
              </a:tblGrid>
              <a:tr h="524271">
                <a:tc>
                  <a:txBody>
                    <a:bodyPr/>
                    <a:lstStyle/>
                    <a:p>
                      <a:endParaRPr lang="en-US" sz="1200" b="1" dirty="0">
                        <a:solidFill>
                          <a:srgbClr val="0078D7"/>
                        </a:solidFill>
                        <a:latin typeface="Segoe UI" panose="020B0502040204020203" pitchFamily="34" charset="0"/>
                        <a:cs typeface="Segoe UI" panose="020B0502040204020203" pitchFamily="34" charset="0"/>
                      </a:endParaRPr>
                    </a:p>
                  </a:txBody>
                  <a:tcPr anchor="ctr">
                    <a:lnB w="12700" cap="flat" cmpd="sng" algn="ctr">
                      <a:solidFill>
                        <a:srgbClr val="0078D7"/>
                      </a:solidFill>
                      <a:prstDash val="solid"/>
                      <a:round/>
                      <a:headEnd type="none" w="med" len="med"/>
                      <a:tailEnd type="none" w="med" len="med"/>
                    </a:lnB>
                    <a:noFill/>
                  </a:tcPr>
                </a:tc>
                <a:tc>
                  <a:txBody>
                    <a:bodyPr/>
                    <a:lstStyle/>
                    <a:p>
                      <a:pPr marL="401638" indent="0" algn="l">
                        <a:tabLst/>
                      </a:pPr>
                      <a:r>
                        <a:rPr lang="en-US" sz="1200" b="1" i="0" dirty="0">
                          <a:solidFill>
                            <a:srgbClr val="0078D7"/>
                          </a:solidFill>
                          <a:latin typeface="Segoe UI Semibold" panose="020B0502040204020203" pitchFamily="34" charset="0"/>
                          <a:cs typeface="Segoe UI Semibold" panose="020B0502040204020203" pitchFamily="34" charset="0"/>
                        </a:rPr>
                        <a:t>Azure SQL Database Managed Instance</a:t>
                      </a:r>
                    </a:p>
                    <a:p>
                      <a:pPr marL="401638" indent="0" algn="l">
                        <a:tabLst/>
                      </a:pPr>
                      <a:r>
                        <a:rPr lang="en-US" sz="1200" b="0" dirty="0">
                          <a:solidFill>
                            <a:srgbClr val="0078D7"/>
                          </a:solidFill>
                          <a:latin typeface="Segoe UI" panose="020B0502040204020203" pitchFamily="34" charset="0"/>
                          <a:cs typeface="Segoe UI" panose="020B0502040204020203" pitchFamily="34" charset="0"/>
                        </a:rPr>
                        <a:t>PaaS</a:t>
                      </a:r>
                    </a:p>
                  </a:txBody>
                  <a:tcPr anchor="ctr">
                    <a:lnB w="12700" cap="flat" cmpd="sng" algn="ctr">
                      <a:solidFill>
                        <a:srgbClr val="0078D7"/>
                      </a:solidFill>
                      <a:prstDash val="solid"/>
                      <a:round/>
                      <a:headEnd type="none" w="med" len="med"/>
                      <a:tailEnd type="none" w="med" len="med"/>
                    </a:lnB>
                    <a:noFill/>
                  </a:tcPr>
                </a:tc>
                <a:tc>
                  <a:txBody>
                    <a:bodyPr/>
                    <a:lstStyle/>
                    <a:p>
                      <a:pPr marL="463550" indent="0" algn="l">
                        <a:tabLst/>
                      </a:pPr>
                      <a:r>
                        <a:rPr lang="en-US" sz="1200" b="1" i="0" dirty="0">
                          <a:solidFill>
                            <a:srgbClr val="0078D7"/>
                          </a:solidFill>
                          <a:latin typeface="Segoe UI Semibold" panose="020B0502040204020203" pitchFamily="34" charset="0"/>
                          <a:cs typeface="Segoe UI Semibold" panose="020B0502040204020203" pitchFamily="34" charset="0"/>
                        </a:rPr>
                        <a:t>SQL Server and Windows Server on Azure VMs</a:t>
                      </a:r>
                    </a:p>
                    <a:p>
                      <a:pPr marL="463550" indent="0" algn="l">
                        <a:tabLst/>
                      </a:pPr>
                      <a:r>
                        <a:rPr lang="en-US" sz="1200" b="0" dirty="0">
                          <a:solidFill>
                            <a:srgbClr val="0078D7"/>
                          </a:solidFill>
                          <a:latin typeface="Segoe UI" panose="020B0502040204020203" pitchFamily="34" charset="0"/>
                          <a:cs typeface="Segoe UI" panose="020B0502040204020203" pitchFamily="34" charset="0"/>
                        </a:rPr>
                        <a:t>IaaS</a:t>
                      </a:r>
                    </a:p>
                  </a:txBody>
                  <a:tcPr anchor="ctr">
                    <a:lnB w="1270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1064725630"/>
                  </a:ext>
                </a:extLst>
              </a:tr>
              <a:tr h="980691">
                <a:tc>
                  <a:txBody>
                    <a:bodyPr/>
                    <a:lstStyle/>
                    <a:p>
                      <a:r>
                        <a:rPr lang="en-US" sz="1200" b="0" dirty="0">
                          <a:solidFill>
                            <a:srgbClr val="0078D7"/>
                          </a:solidFill>
                          <a:latin typeface="Segoe UI" panose="020B0502040204020203" pitchFamily="34" charset="0"/>
                          <a:cs typeface="Segoe UI" panose="020B0502040204020203" pitchFamily="34" charset="0"/>
                        </a:rPr>
                        <a:t>BEST FOR</a:t>
                      </a:r>
                    </a:p>
                  </a:txBody>
                  <a:tcPr>
                    <a:lnT w="12700" cap="flat" cmpd="sng" algn="ctr">
                      <a:solidFill>
                        <a:srgbClr val="0078D7"/>
                      </a:solidFill>
                      <a:prstDash val="solid"/>
                      <a:round/>
                      <a:headEnd type="none" w="med" len="med"/>
                      <a:tailEnd type="none" w="med" len="med"/>
                    </a:lnT>
                    <a:lnB w="12700" cap="flat" cmpd="sng" algn="ctr">
                      <a:solidFill>
                        <a:srgbClr val="0078D7"/>
                      </a:solidFill>
                      <a:prstDash val="sysDash"/>
                      <a:round/>
                      <a:headEnd type="none" w="med" len="med"/>
                      <a:tailEnd type="none" w="med" len="med"/>
                    </a:lnB>
                    <a:noFill/>
                  </a:tcPr>
                </a:tc>
                <a:tc>
                  <a:txBody>
                    <a:bodyPr/>
                    <a:lstStyle/>
                    <a:p>
                      <a:pPr marL="0" indent="0">
                        <a:spcAft>
                          <a:spcPts val="700"/>
                        </a:spcAft>
                        <a:buClr>
                          <a:srgbClr val="0078D7"/>
                        </a:buClr>
                        <a:buFont typeface="Arial" panose="020B0604020202020204" pitchFamily="34" charset="0"/>
                        <a:buNone/>
                      </a:pPr>
                      <a:r>
                        <a:rPr lang="en-US" sz="1200" kern="1200" dirty="0">
                          <a:solidFill>
                            <a:srgbClr val="505050"/>
                          </a:solidFill>
                          <a:latin typeface="Segoe UI"/>
                          <a:ea typeface="+mn-ea"/>
                          <a:cs typeface="+mn-cs"/>
                        </a:rPr>
                        <a:t>Enterprises looking for a fully-managed database service at the instance level and/or database level</a:t>
                      </a:r>
                    </a:p>
                  </a:txBody>
                  <a:tcPr>
                    <a:lnT w="12700" cap="flat" cmpd="sng" algn="ctr">
                      <a:solidFill>
                        <a:srgbClr val="0078D7"/>
                      </a:solidFill>
                      <a:prstDash val="solid"/>
                      <a:round/>
                      <a:headEnd type="none" w="med" len="med"/>
                      <a:tailEnd type="none" w="med" len="med"/>
                    </a:lnT>
                    <a:lnB w="12700" cap="flat" cmpd="sng" algn="ctr">
                      <a:solidFill>
                        <a:srgbClr val="0078D7"/>
                      </a:solidFill>
                      <a:prstDash val="sysDash"/>
                      <a:round/>
                      <a:headEnd type="none" w="med" len="med"/>
                      <a:tailEnd type="none" w="med" len="med"/>
                    </a:lnB>
                    <a:noFill/>
                  </a:tcPr>
                </a:tc>
                <a:tc>
                  <a:txBody>
                    <a:bodyPr/>
                    <a:lstStyle/>
                    <a:p>
                      <a:pPr marL="0" marR="0" lvl="0" indent="0" algn="l" defTabSz="777240" rtl="0" eaLnBrk="1" fontAlgn="auto" latinLnBrk="0" hangingPunct="1">
                        <a:lnSpc>
                          <a:spcPct val="100000"/>
                        </a:lnSpc>
                        <a:spcBef>
                          <a:spcPts val="0"/>
                        </a:spcBef>
                        <a:spcAft>
                          <a:spcPts val="700"/>
                        </a:spcAft>
                        <a:buClr>
                          <a:srgbClr val="0078D7"/>
                        </a:buClr>
                        <a:buSzTx/>
                        <a:buFont typeface="Arial" panose="020B0604020202020204" pitchFamily="34" charset="0"/>
                        <a:buNone/>
                        <a:tabLst/>
                        <a:defRPr/>
                      </a:pPr>
                      <a:r>
                        <a:rPr lang="en-US" sz="1200" kern="1200" dirty="0">
                          <a:solidFill>
                            <a:srgbClr val="505050"/>
                          </a:solidFill>
                          <a:latin typeface="Segoe UI"/>
                          <a:ea typeface="+mn-ea"/>
                          <a:cs typeface="+mn-cs"/>
                        </a:rPr>
                        <a:t>Enterprises starting cloud modernization who want to maintain OS and instance control</a:t>
                      </a:r>
                    </a:p>
                  </a:txBody>
                  <a:tcPr>
                    <a:lnT w="12700" cap="flat" cmpd="sng" algn="ctr">
                      <a:solidFill>
                        <a:srgbClr val="0078D7"/>
                      </a:solidFill>
                      <a:prstDash val="solid"/>
                      <a:round/>
                      <a:headEnd type="none" w="med" len="med"/>
                      <a:tailEnd type="none" w="med" len="med"/>
                    </a:lnT>
                    <a:lnB w="12700" cap="flat" cmpd="sng" algn="ctr">
                      <a:solidFill>
                        <a:srgbClr val="0078D7"/>
                      </a:solidFill>
                      <a:prstDash val="sysDash"/>
                      <a:round/>
                      <a:headEnd type="none" w="med" len="med"/>
                      <a:tailEnd type="none" w="med" len="med"/>
                    </a:lnB>
                    <a:noFill/>
                  </a:tcPr>
                </a:tc>
                <a:extLst>
                  <a:ext uri="{0D108BD9-81ED-4DB2-BD59-A6C34878D82A}">
                    <a16:rowId xmlns:a16="http://schemas.microsoft.com/office/drawing/2014/main" val="90556490"/>
                  </a:ext>
                </a:extLst>
              </a:tr>
              <a:tr h="1581961">
                <a:tc>
                  <a:txBody>
                    <a:bodyPr/>
                    <a:lstStyle/>
                    <a:p>
                      <a:pPr marL="0" algn="l" defTabSz="777240" rtl="0" eaLnBrk="1" latinLnBrk="0" hangingPunct="1"/>
                      <a:r>
                        <a:rPr lang="en-US" sz="1200" b="0" kern="1200" dirty="0">
                          <a:solidFill>
                            <a:srgbClr val="0078D7"/>
                          </a:solidFill>
                          <a:latin typeface="Segoe UI" panose="020B0502040204020203" pitchFamily="34" charset="0"/>
                          <a:ea typeface="+mn-ea"/>
                          <a:cs typeface="Segoe UI" panose="020B0502040204020203" pitchFamily="34" charset="0"/>
                        </a:rPr>
                        <a:t>SCENARIOs</a:t>
                      </a:r>
                    </a:p>
                  </a:txBody>
                  <a:tcPr>
                    <a:lnT w="12700" cap="flat" cmpd="sng" algn="ctr">
                      <a:solidFill>
                        <a:srgbClr val="0078D7"/>
                      </a:solidFill>
                      <a:prstDash val="sysDash"/>
                      <a:round/>
                      <a:headEnd type="none" w="med" len="med"/>
                      <a:tailEnd type="none" w="med" len="med"/>
                    </a:lnT>
                    <a:lnB w="12700" cap="flat" cmpd="sng" algn="ctr">
                      <a:solidFill>
                        <a:srgbClr val="0078D7"/>
                      </a:solidFill>
                      <a:prstDash val="sysDash"/>
                      <a:round/>
                      <a:headEnd type="none" w="med" len="med"/>
                      <a:tailEnd type="none" w="med" len="med"/>
                    </a:lnB>
                    <a:noFill/>
                  </a:tcPr>
                </a:tc>
                <a:tc>
                  <a:txBody>
                    <a:bodyPr/>
                    <a:lstStyle/>
                    <a:p>
                      <a:pPr marL="0" indent="0">
                        <a:spcAft>
                          <a:spcPts val="700"/>
                        </a:spcAft>
                        <a:buClr>
                          <a:srgbClr val="0078D7"/>
                        </a:buClr>
                        <a:buFont typeface="Arial" panose="020B0604020202020204" pitchFamily="34" charset="0"/>
                        <a:buNone/>
                      </a:pPr>
                      <a:r>
                        <a:rPr lang="en-US" sz="1200" kern="1200" dirty="0">
                          <a:solidFill>
                            <a:srgbClr val="505050"/>
                          </a:solidFill>
                          <a:latin typeface="+mn-lt"/>
                          <a:ea typeface="+mn-ea"/>
                          <a:cs typeface="+mn-cs"/>
                        </a:rPr>
                        <a:t>Cloud modernization for mission-critical, relational OLTP and HTAP workload</a:t>
                      </a:r>
                      <a:endParaRPr lang="en-US" sz="1200" dirty="0">
                        <a:solidFill>
                          <a:srgbClr val="505050"/>
                        </a:solidFill>
                        <a:latin typeface="Segoe UI" panose="020B0502040204020203" pitchFamily="34" charset="0"/>
                        <a:cs typeface="Segoe UI" panose="020B0502040204020203" pitchFamily="34" charset="0"/>
                      </a:endParaRPr>
                    </a:p>
                    <a:p>
                      <a:pPr marL="0" indent="0">
                        <a:spcAft>
                          <a:spcPts val="700"/>
                        </a:spcAft>
                        <a:buClr>
                          <a:srgbClr val="0078D7"/>
                        </a:buClr>
                        <a:buFont typeface="Arial" panose="020B0604020202020204" pitchFamily="34" charset="0"/>
                        <a:buNone/>
                      </a:pPr>
                      <a:r>
                        <a:rPr lang="en-US" sz="1200" dirty="0">
                          <a:solidFill>
                            <a:srgbClr val="505050"/>
                          </a:solidFill>
                          <a:latin typeface="Segoe UI" panose="020B0502040204020203" pitchFamily="34" charset="0"/>
                          <a:cs typeface="Segoe UI" panose="020B0502040204020203" pitchFamily="34" charset="0"/>
                        </a:rPr>
                        <a:t>Lift-and-shift on premises SQL apps to PaaS with no application code change </a:t>
                      </a:r>
                    </a:p>
                    <a:p>
                      <a:pPr marL="0" indent="0">
                        <a:spcAft>
                          <a:spcPts val="700"/>
                        </a:spcAft>
                        <a:buClr>
                          <a:srgbClr val="0078D7"/>
                        </a:buClr>
                        <a:buFont typeface="Arial" panose="020B0604020202020204" pitchFamily="34" charset="0"/>
                        <a:buNone/>
                      </a:pPr>
                      <a:r>
                        <a:rPr lang="en-US" sz="1200" dirty="0">
                          <a:solidFill>
                            <a:srgbClr val="505050"/>
                          </a:solidFill>
                          <a:latin typeface="Segoe UI" panose="020B0502040204020203" pitchFamily="34" charset="0"/>
                          <a:cs typeface="Segoe UI" panose="020B0502040204020203" pitchFamily="34" charset="0"/>
                        </a:rPr>
                        <a:t>Development of new, relational, line of business applications (as part of microservices/API)</a:t>
                      </a:r>
                    </a:p>
                  </a:txBody>
                  <a:tcPr>
                    <a:lnT w="12700" cap="flat" cmpd="sng" algn="ctr">
                      <a:solidFill>
                        <a:srgbClr val="0078D7"/>
                      </a:solidFill>
                      <a:prstDash val="sysDash"/>
                      <a:round/>
                      <a:headEnd type="none" w="med" len="med"/>
                      <a:tailEnd type="none" w="med" len="med"/>
                    </a:lnT>
                    <a:lnB w="12700" cap="flat" cmpd="sng" algn="ctr">
                      <a:solidFill>
                        <a:srgbClr val="0078D7"/>
                      </a:solidFill>
                      <a:prstDash val="sysDash"/>
                      <a:round/>
                      <a:headEnd type="none" w="med" len="med"/>
                      <a:tailEnd type="none" w="med" len="med"/>
                    </a:lnB>
                    <a:noFill/>
                  </a:tcPr>
                </a:tc>
                <a:tc>
                  <a:txBody>
                    <a:bodyPr/>
                    <a:lstStyle/>
                    <a:p>
                      <a:pPr marL="0" indent="0">
                        <a:spcAft>
                          <a:spcPts val="700"/>
                        </a:spcAft>
                        <a:buClr>
                          <a:srgbClr val="0078D7"/>
                        </a:buClr>
                        <a:buFont typeface="Arial" panose="020B0604020202020204" pitchFamily="34" charset="0"/>
                        <a:buNone/>
                      </a:pPr>
                      <a:r>
                        <a:rPr lang="en-US" sz="1200" dirty="0">
                          <a:solidFill>
                            <a:srgbClr val="505050"/>
                          </a:solidFill>
                          <a:latin typeface="Segoe UI" panose="020B0502040204020203" pitchFamily="34" charset="0"/>
                          <a:cs typeface="Segoe UI" panose="020B0502040204020203" pitchFamily="34" charset="0"/>
                        </a:rPr>
                        <a:t>Lift-and-shift SQL apps to IaaS</a:t>
                      </a:r>
                    </a:p>
                    <a:p>
                      <a:pPr marL="0" indent="0">
                        <a:spcAft>
                          <a:spcPts val="700"/>
                        </a:spcAft>
                        <a:buClr>
                          <a:srgbClr val="0078D7"/>
                        </a:buClr>
                        <a:buFont typeface="Arial" panose="020B0604020202020204" pitchFamily="34" charset="0"/>
                        <a:buNone/>
                      </a:pPr>
                      <a:r>
                        <a:rPr lang="en-US" sz="1200" dirty="0">
                          <a:solidFill>
                            <a:srgbClr val="505050"/>
                          </a:solidFill>
                          <a:latin typeface="Segoe UI" panose="020B0502040204020203" pitchFamily="34" charset="0"/>
                          <a:cs typeface="Segoe UI" panose="020B0502040204020203" pitchFamily="34" charset="0"/>
                        </a:rPr>
                        <a:t>As cloud secondaries in hybrid HA/DR scenarios</a:t>
                      </a:r>
                    </a:p>
                    <a:p>
                      <a:pPr marL="0" indent="0">
                        <a:spcAft>
                          <a:spcPts val="700"/>
                        </a:spcAft>
                        <a:buClr>
                          <a:srgbClr val="0078D7"/>
                        </a:buClr>
                        <a:buFont typeface="Arial" panose="020B0604020202020204" pitchFamily="34" charset="0"/>
                        <a:buNone/>
                      </a:pPr>
                      <a:r>
                        <a:rPr lang="en-US" sz="1200" dirty="0">
                          <a:solidFill>
                            <a:srgbClr val="505050"/>
                          </a:solidFill>
                          <a:latin typeface="Segoe UI" panose="020B0502040204020203" pitchFamily="34" charset="0"/>
                          <a:cs typeface="Segoe UI" panose="020B0502040204020203" pitchFamily="34" charset="0"/>
                        </a:rPr>
                        <a:t>On-demand dev/test</a:t>
                      </a:r>
                    </a:p>
                  </a:txBody>
                  <a:tcPr>
                    <a:lnT w="12700" cap="flat" cmpd="sng" algn="ctr">
                      <a:solidFill>
                        <a:srgbClr val="0078D7"/>
                      </a:solidFill>
                      <a:prstDash val="sysDash"/>
                      <a:round/>
                      <a:headEnd type="none" w="med" len="med"/>
                      <a:tailEnd type="none" w="med" len="med"/>
                    </a:lnT>
                    <a:lnB w="12700" cap="flat" cmpd="sng" algn="ctr">
                      <a:solidFill>
                        <a:srgbClr val="0078D7"/>
                      </a:solidFill>
                      <a:prstDash val="sysDash"/>
                      <a:round/>
                      <a:headEnd type="none" w="med" len="med"/>
                      <a:tailEnd type="none" w="med" len="med"/>
                    </a:lnB>
                    <a:noFill/>
                  </a:tcPr>
                </a:tc>
                <a:extLst>
                  <a:ext uri="{0D108BD9-81ED-4DB2-BD59-A6C34878D82A}">
                    <a16:rowId xmlns:a16="http://schemas.microsoft.com/office/drawing/2014/main" val="1375606534"/>
                  </a:ext>
                </a:extLst>
              </a:tr>
              <a:tr h="1993359">
                <a:tc>
                  <a:txBody>
                    <a:bodyPr/>
                    <a:lstStyle/>
                    <a:p>
                      <a:pPr marL="0" algn="l" defTabSz="777240" rtl="0" eaLnBrk="1" latinLnBrk="0" hangingPunct="1"/>
                      <a:r>
                        <a:rPr lang="en-US" sz="1200" b="0" kern="1200" dirty="0">
                          <a:solidFill>
                            <a:srgbClr val="0078D7"/>
                          </a:solidFill>
                          <a:latin typeface="Segoe UI" panose="020B0502040204020203" pitchFamily="34" charset="0"/>
                          <a:ea typeface="+mn-ea"/>
                          <a:cs typeface="Segoe UI" panose="020B0502040204020203" pitchFamily="34" charset="0"/>
                        </a:rPr>
                        <a:t>DESCRIPTION</a:t>
                      </a:r>
                    </a:p>
                  </a:txBody>
                  <a:tcPr>
                    <a:lnT w="12700" cap="flat" cmpd="sng" algn="ctr">
                      <a:solidFill>
                        <a:srgbClr val="0078D7"/>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marL="0" marR="0" lvl="0" indent="0" algn="l" defTabSz="777240" rtl="0" eaLnBrk="1" fontAlgn="auto" latinLnBrk="0" hangingPunct="1">
                        <a:lnSpc>
                          <a:spcPct val="100000"/>
                        </a:lnSpc>
                        <a:spcBef>
                          <a:spcPts val="0"/>
                        </a:spcBef>
                        <a:spcAft>
                          <a:spcPts val="700"/>
                        </a:spcAft>
                        <a:buClr>
                          <a:srgbClr val="0078D7"/>
                        </a:buClr>
                        <a:buSzTx/>
                        <a:buFont typeface="Arial" panose="020B0604020202020204" pitchFamily="34" charset="0"/>
                        <a:buNone/>
                        <a:tabLst/>
                        <a:defRPr/>
                      </a:pPr>
                      <a:r>
                        <a:rPr lang="en-US" sz="1200" dirty="0">
                          <a:solidFill>
                            <a:srgbClr val="505050"/>
                          </a:solidFill>
                          <a:latin typeface="Segoe UI" panose="020B0502040204020203" pitchFamily="34" charset="0"/>
                          <a:cs typeface="Segoe UI" panose="020B0502040204020203" pitchFamily="34" charset="0"/>
                        </a:rPr>
                        <a:t>SQL Server compatibility but version-less*</a:t>
                      </a:r>
                    </a:p>
                    <a:p>
                      <a:pPr marL="0" indent="0">
                        <a:spcAft>
                          <a:spcPts val="700"/>
                        </a:spcAft>
                        <a:buClr>
                          <a:srgbClr val="0078D7"/>
                        </a:buClr>
                        <a:buFont typeface="Arial" panose="020B0604020202020204" pitchFamily="34" charset="0"/>
                        <a:buNone/>
                      </a:pPr>
                      <a:r>
                        <a:rPr lang="en-US" sz="1200" dirty="0">
                          <a:solidFill>
                            <a:srgbClr val="505050"/>
                          </a:solidFill>
                          <a:latin typeface="Segoe UI" panose="020B0502040204020203" pitchFamily="34" charset="0"/>
                          <a:cs typeface="Segoe UI" panose="020B0502040204020203" pitchFamily="34" charset="0"/>
                        </a:rPr>
                        <a:t>Control of the SQL Server instance and the database</a:t>
                      </a:r>
                    </a:p>
                    <a:p>
                      <a:pPr marL="0" marR="0" lvl="0" indent="0" algn="l" defTabSz="1087896" rtl="0" eaLnBrk="1" fontAlgn="auto" latinLnBrk="0" hangingPunct="1">
                        <a:lnSpc>
                          <a:spcPct val="100000"/>
                        </a:lnSpc>
                        <a:spcBef>
                          <a:spcPts val="0"/>
                        </a:spcBef>
                        <a:spcAft>
                          <a:spcPts val="700"/>
                        </a:spcAft>
                        <a:buClr>
                          <a:srgbClr val="0078D7"/>
                        </a:buClr>
                        <a:buSzTx/>
                        <a:buFont typeface="Arial" panose="020B0604020202020204" pitchFamily="34" charset="0"/>
                        <a:buNone/>
                        <a:tabLst/>
                        <a:defRPr/>
                      </a:pPr>
                      <a:r>
                        <a:rPr lang="en-US" sz="1200" dirty="0">
                          <a:solidFill>
                            <a:srgbClr val="505050"/>
                          </a:solidFill>
                          <a:latin typeface="Segoe UI" panose="020B0502040204020203" pitchFamily="34" charset="0"/>
                          <a:cs typeface="Segoe UI" panose="020B0502040204020203" pitchFamily="34" charset="0"/>
                        </a:rPr>
                        <a:t>Fully-managed, no patching, upgrading or maintenance required;</a:t>
                      </a:r>
                    </a:p>
                    <a:p>
                      <a:pPr marL="0" marR="0" lvl="0" indent="0" algn="l" defTabSz="1087896" rtl="0" eaLnBrk="1" fontAlgn="auto" latinLnBrk="0" hangingPunct="1">
                        <a:lnSpc>
                          <a:spcPct val="100000"/>
                        </a:lnSpc>
                        <a:spcBef>
                          <a:spcPts val="0"/>
                        </a:spcBef>
                        <a:spcAft>
                          <a:spcPts val="700"/>
                        </a:spcAft>
                        <a:buClr>
                          <a:srgbClr val="0078D7"/>
                        </a:buClr>
                        <a:buSzTx/>
                        <a:buFont typeface="Arial" panose="020B0604020202020204" pitchFamily="34" charset="0"/>
                        <a:buNone/>
                        <a:tabLst/>
                        <a:defRPr/>
                      </a:pPr>
                      <a:r>
                        <a:rPr lang="en-US" sz="1200" dirty="0">
                          <a:solidFill>
                            <a:srgbClr val="505050"/>
                          </a:solidFill>
                          <a:latin typeface="Segoe UI" panose="020B0502040204020203" pitchFamily="34" charset="0"/>
                          <a:cs typeface="Segoe UI" panose="020B0502040204020203" pitchFamily="34" charset="0"/>
                        </a:rPr>
                        <a:t>Comes with built-in HA/DR</a:t>
                      </a:r>
                    </a:p>
                    <a:p>
                      <a:pPr marL="0" indent="0">
                        <a:spcAft>
                          <a:spcPts val="700"/>
                        </a:spcAft>
                        <a:buClr>
                          <a:srgbClr val="0078D7"/>
                        </a:buClr>
                        <a:buFont typeface="Arial" panose="020B0604020202020204" pitchFamily="34" charset="0"/>
                        <a:buNone/>
                      </a:pPr>
                      <a:r>
                        <a:rPr lang="en-US" sz="1200" dirty="0">
                          <a:solidFill>
                            <a:srgbClr val="505050"/>
                          </a:solidFill>
                          <a:latin typeface="Segoe UI" panose="020B0502040204020203" pitchFamily="34" charset="0"/>
                          <a:cs typeface="Segoe UI" panose="020B0502040204020203" pitchFamily="34" charset="0"/>
                        </a:rPr>
                        <a:t>SSIS (Azure Data Factory SSIS), SSAS(AAS) running as PaaS</a:t>
                      </a:r>
                    </a:p>
                  </a:txBody>
                  <a:tcPr>
                    <a:lnT w="12700" cap="flat" cmpd="sng" algn="ctr">
                      <a:solidFill>
                        <a:srgbClr val="0078D7"/>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marL="0" indent="0">
                        <a:spcAft>
                          <a:spcPts val="700"/>
                        </a:spcAft>
                        <a:buClr>
                          <a:srgbClr val="0078D7"/>
                        </a:buClr>
                        <a:buFont typeface="Arial" panose="020B0604020202020204" pitchFamily="34" charset="0"/>
                        <a:buNone/>
                      </a:pPr>
                      <a:r>
                        <a:rPr lang="en-US" sz="1200" dirty="0">
                          <a:solidFill>
                            <a:srgbClr val="505050"/>
                          </a:solidFill>
                          <a:latin typeface="Segoe UI" panose="020B0502040204020203" pitchFamily="34" charset="0"/>
                          <a:cs typeface="Segoe UI" panose="020B0502040204020203" pitchFamily="34" charset="0"/>
                        </a:rPr>
                        <a:t>SQL Server compatibility for each version of on premises SQL Server</a:t>
                      </a:r>
                    </a:p>
                    <a:p>
                      <a:pPr marL="0" indent="0">
                        <a:spcAft>
                          <a:spcPts val="700"/>
                        </a:spcAft>
                        <a:buClr>
                          <a:srgbClr val="0078D7"/>
                        </a:buClr>
                        <a:buFont typeface="Arial" panose="020B0604020202020204" pitchFamily="34" charset="0"/>
                        <a:buNone/>
                      </a:pPr>
                      <a:r>
                        <a:rPr lang="en-US" sz="1200" dirty="0">
                          <a:solidFill>
                            <a:srgbClr val="505050"/>
                          </a:solidFill>
                          <a:latin typeface="Segoe UI" panose="020B0502040204020203" pitchFamily="34" charset="0"/>
                          <a:cs typeface="Segoe UI" panose="020B0502040204020203" pitchFamily="34" charset="0"/>
                        </a:rPr>
                        <a:t>Control of the OS, SQL Server instance, and the database</a:t>
                      </a:r>
                    </a:p>
                    <a:p>
                      <a:pPr marL="0" indent="0">
                        <a:spcAft>
                          <a:spcPts val="700"/>
                        </a:spcAft>
                        <a:buClr>
                          <a:srgbClr val="0078D7"/>
                        </a:buClr>
                        <a:buFont typeface="Arial" panose="020B0604020202020204" pitchFamily="34" charset="0"/>
                        <a:buNone/>
                      </a:pPr>
                      <a:r>
                        <a:rPr lang="en-US" sz="1200" dirty="0">
                          <a:solidFill>
                            <a:srgbClr val="505050"/>
                          </a:solidFill>
                          <a:latin typeface="Segoe UI" panose="020B0502040204020203" pitchFamily="34" charset="0"/>
                          <a:cs typeface="Segoe UI" panose="020B0502040204020203" pitchFamily="34" charset="0"/>
                        </a:rPr>
                        <a:t>SSRS, SSAS, and SSIS running on VMs as IaaS</a:t>
                      </a:r>
                    </a:p>
                  </a:txBody>
                  <a:tcPr>
                    <a:lnT w="12700" cap="flat" cmpd="sng" algn="ctr">
                      <a:solidFill>
                        <a:srgbClr val="0078D7"/>
                      </a:solid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1158652604"/>
                  </a:ext>
                </a:extLst>
              </a:tr>
            </a:tbl>
          </a:graphicData>
        </a:graphic>
      </p:graphicFrame>
      <p:sp>
        <p:nvSpPr>
          <p:cNvPr id="5" name="Rectangle 4">
            <a:extLst>
              <a:ext uri="{FF2B5EF4-FFF2-40B4-BE49-F238E27FC236}">
                <a16:creationId xmlns:a16="http://schemas.microsoft.com/office/drawing/2014/main" id="{D3AB2326-1A79-4861-A94E-3ED089B3478D}"/>
              </a:ext>
            </a:extLst>
          </p:cNvPr>
          <p:cNvSpPr/>
          <p:nvPr/>
        </p:nvSpPr>
        <p:spPr>
          <a:xfrm>
            <a:off x="5323789" y="6496876"/>
            <a:ext cx="6810300" cy="313932"/>
          </a:xfrm>
          <a:prstGeom prst="rect">
            <a:avLst/>
          </a:prstGeom>
        </p:spPr>
        <p:txBody>
          <a:bodyPr wrap="square" anchor="t">
            <a:spAutoFit/>
          </a:bodyPr>
          <a:lstStyle/>
          <a:p>
            <a:pPr marL="0" marR="0" lvl="0" indent="0" algn="r" defTabSz="672071" rtl="0" eaLnBrk="1" fontAlgn="base" latinLnBrk="0" hangingPunct="1">
              <a:lnSpc>
                <a:spcPct val="90000"/>
              </a:lnSpc>
              <a:spcBef>
                <a:spcPct val="0"/>
              </a:spcBef>
              <a:spcAft>
                <a:spcPts val="392"/>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
                <a:ea typeface="+mn-ea"/>
                <a:cs typeface="Segoe UI Semilight" panose="020B0402040204020203" pitchFamily="34" charset="0"/>
              </a:rPr>
              <a:t>* SQL Database (including MI) uses database compatibility level to decouple the application from specific versions of SQL Server, thus enabling applications running on older versions of SQL Server to run on the latest DB engine. Read more on the FAQ of Database Compatibility</a:t>
            </a:r>
          </a:p>
        </p:txBody>
      </p:sp>
      <p:sp>
        <p:nvSpPr>
          <p:cNvPr id="6" name="Freeform: Shape 204">
            <a:extLst>
              <a:ext uri="{FF2B5EF4-FFF2-40B4-BE49-F238E27FC236}">
                <a16:creationId xmlns:a16="http://schemas.microsoft.com/office/drawing/2014/main" id="{5681C0F0-B8CC-634F-B53F-CC41702F6840}"/>
              </a:ext>
            </a:extLst>
          </p:cNvPr>
          <p:cNvSpPr/>
          <p:nvPr/>
        </p:nvSpPr>
        <p:spPr bwMode="auto">
          <a:xfrm>
            <a:off x="7045453" y="1611065"/>
            <a:ext cx="331293" cy="304916"/>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7E34CE6-9503-E64B-9AEA-29B1C860AFF0}"/>
              </a:ext>
            </a:extLst>
          </p:cNvPr>
          <p:cNvGrpSpPr/>
          <p:nvPr/>
        </p:nvGrpSpPr>
        <p:grpSpPr>
          <a:xfrm>
            <a:off x="2689663" y="1605452"/>
            <a:ext cx="265006" cy="272453"/>
            <a:chOff x="2776302" y="4657642"/>
            <a:chExt cx="1550488" cy="1594059"/>
          </a:xfrm>
        </p:grpSpPr>
        <p:sp>
          <p:nvSpPr>
            <p:cNvPr id="8" name="Cylinder 812">
              <a:extLst>
                <a:ext uri="{FF2B5EF4-FFF2-40B4-BE49-F238E27FC236}">
                  <a16:creationId xmlns:a16="http://schemas.microsoft.com/office/drawing/2014/main" id="{AF8E3209-4C1A-9B45-8344-56D38AD877CD}"/>
                </a:ext>
              </a:extLst>
            </p:cNvPr>
            <p:cNvSpPr/>
            <p:nvPr/>
          </p:nvSpPr>
          <p:spPr bwMode="auto">
            <a:xfrm>
              <a:off x="2776302" y="4657642"/>
              <a:ext cx="1043832" cy="1371349"/>
            </a:xfrm>
            <a:prstGeom prst="can">
              <a:avLst>
                <a:gd name="adj" fmla="val 39530"/>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Segoe UI"/>
                  <a:ea typeface="Segoe UI" pitchFamily="34" charset="0"/>
                  <a:cs typeface="Segoe UI Semilight" panose="020B0402040204020203" pitchFamily="34" charset="0"/>
                </a:rPr>
                <a:t>SQL</a:t>
              </a:r>
            </a:p>
          </p:txBody>
        </p:sp>
        <p:sp>
          <p:nvSpPr>
            <p:cNvPr id="9" name="Freeform 146">
              <a:extLst>
                <a:ext uri="{FF2B5EF4-FFF2-40B4-BE49-F238E27FC236}">
                  <a16:creationId xmlns:a16="http://schemas.microsoft.com/office/drawing/2014/main" id="{302AC1CF-861D-0844-8633-57C5697F6013}"/>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8D7"/>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29841871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6AD2-C464-49C4-96E8-076B19D0D81E}"/>
              </a:ext>
            </a:extLst>
          </p:cNvPr>
          <p:cNvSpPr>
            <a:spLocks noGrp="1"/>
          </p:cNvSpPr>
          <p:nvPr>
            <p:ph type="title"/>
          </p:nvPr>
        </p:nvSpPr>
        <p:spPr>
          <a:xfrm>
            <a:off x="1046285" y="343941"/>
            <a:ext cx="10878795" cy="899665"/>
          </a:xfrm>
        </p:spPr>
        <p:txBody>
          <a:bodyPr/>
          <a:lstStyle/>
          <a:p>
            <a:r>
              <a:rPr lang="en-US" dirty="0"/>
              <a:t>Azure SQL Database Managed Instance: </a:t>
            </a:r>
            <a:br>
              <a:rPr lang="en-US" dirty="0"/>
            </a:br>
            <a:r>
              <a:rPr lang="en-US" dirty="0"/>
              <a:t>the best option to run SQL workloads</a:t>
            </a:r>
          </a:p>
        </p:txBody>
      </p:sp>
      <p:sp>
        <p:nvSpPr>
          <p:cNvPr id="29" name="Rectangle 28">
            <a:extLst>
              <a:ext uri="{FF2B5EF4-FFF2-40B4-BE49-F238E27FC236}">
                <a16:creationId xmlns:a16="http://schemas.microsoft.com/office/drawing/2014/main" id="{6D9A1E0D-58C0-4091-A55C-54E47B2C7770}"/>
              </a:ext>
            </a:extLst>
          </p:cNvPr>
          <p:cNvSpPr/>
          <p:nvPr/>
        </p:nvSpPr>
        <p:spPr>
          <a:xfrm>
            <a:off x="2201860" y="2834512"/>
            <a:ext cx="5224135" cy="313932"/>
          </a:xfrm>
          <a:prstGeom prst="rect">
            <a:avLst/>
          </a:prstGeom>
          <a:effectLst/>
        </p:spPr>
        <p:txBody>
          <a:bodyPr wrap="square" anchor="ctr">
            <a:spAutoFit/>
          </a:bodyPr>
          <a:lstStyle/>
          <a:p>
            <a:pPr marL="0" marR="0" lvl="0" indent="0" algn="l" defTabSz="672071" rtl="0" eaLnBrk="1" fontAlgn="base" latinLnBrk="0" hangingPunct="1">
              <a:lnSpc>
                <a:spcPct val="90000"/>
              </a:lnSpc>
              <a:spcBef>
                <a:spcPct val="0"/>
              </a:spcBef>
              <a:spcAft>
                <a:spcPts val="392"/>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Save up </a:t>
            </a:r>
            <a:r>
              <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to 58% </a:t>
            </a: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compared to RDS </a:t>
            </a:r>
          </a:p>
        </p:txBody>
      </p:sp>
      <p:sp>
        <p:nvSpPr>
          <p:cNvPr id="30" name="Rectangle 29">
            <a:extLst>
              <a:ext uri="{FF2B5EF4-FFF2-40B4-BE49-F238E27FC236}">
                <a16:creationId xmlns:a16="http://schemas.microsoft.com/office/drawing/2014/main" id="{77C1F3DF-33A5-413D-8B95-20B6F32AF50F}"/>
              </a:ext>
            </a:extLst>
          </p:cNvPr>
          <p:cNvSpPr/>
          <p:nvPr/>
        </p:nvSpPr>
        <p:spPr>
          <a:xfrm>
            <a:off x="2201860" y="3470028"/>
            <a:ext cx="5224135" cy="313932"/>
          </a:xfrm>
          <a:prstGeom prst="rect">
            <a:avLst/>
          </a:prstGeom>
          <a:effectLst/>
        </p:spPr>
        <p:txBody>
          <a:bodyPr wrap="square" anchor="ctr">
            <a:spAutoFit/>
          </a:bodyPr>
          <a:lstStyle/>
          <a:p>
            <a:pPr marL="0" marR="0" lvl="0" indent="0" algn="l" defTabSz="672071" rtl="0" eaLnBrk="1" fontAlgn="base" latinLnBrk="0" hangingPunct="1">
              <a:lnSpc>
                <a:spcPct val="90000"/>
              </a:lnSpc>
              <a:spcBef>
                <a:spcPct val="0"/>
              </a:spcBef>
              <a:spcAft>
                <a:spcPts val="392"/>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Full parity based on 100% code consistency </a:t>
            </a:r>
          </a:p>
        </p:txBody>
      </p:sp>
      <p:sp>
        <p:nvSpPr>
          <p:cNvPr id="31" name="Rectangle 30">
            <a:extLst>
              <a:ext uri="{FF2B5EF4-FFF2-40B4-BE49-F238E27FC236}">
                <a16:creationId xmlns:a16="http://schemas.microsoft.com/office/drawing/2014/main" id="{1242EFE4-8D31-4E3C-AA06-B3ED8C2D17B2}"/>
              </a:ext>
            </a:extLst>
          </p:cNvPr>
          <p:cNvSpPr/>
          <p:nvPr/>
        </p:nvSpPr>
        <p:spPr>
          <a:xfrm>
            <a:off x="2201860" y="4122221"/>
            <a:ext cx="6918273" cy="313932"/>
          </a:xfrm>
          <a:prstGeom prst="rect">
            <a:avLst/>
          </a:prstGeom>
          <a:effectLst/>
        </p:spPr>
        <p:txBody>
          <a:bodyPr wrap="square" anchor="ctr">
            <a:spAutoFit/>
          </a:bodyPr>
          <a:lstStyle/>
          <a:p>
            <a:pPr marL="0" marR="0" lvl="0" indent="0" algn="l" defTabSz="672071" rtl="0" eaLnBrk="1" fontAlgn="base" latinLnBrk="0" hangingPunct="1">
              <a:lnSpc>
                <a:spcPct val="90000"/>
              </a:lnSpc>
              <a:spcBef>
                <a:spcPct val="0"/>
              </a:spcBef>
              <a:spcAft>
                <a:spcPts val="392"/>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99.99% SLA, supporting source version back to SQL 2005</a:t>
            </a:r>
          </a:p>
        </p:txBody>
      </p:sp>
      <p:sp>
        <p:nvSpPr>
          <p:cNvPr id="35" name="Rectangle 34">
            <a:extLst>
              <a:ext uri="{FF2B5EF4-FFF2-40B4-BE49-F238E27FC236}">
                <a16:creationId xmlns:a16="http://schemas.microsoft.com/office/drawing/2014/main" id="{A81D0937-004A-4CD5-9819-89806A52A782}"/>
              </a:ext>
            </a:extLst>
          </p:cNvPr>
          <p:cNvSpPr/>
          <p:nvPr/>
        </p:nvSpPr>
        <p:spPr>
          <a:xfrm>
            <a:off x="2201859" y="4776822"/>
            <a:ext cx="8416935" cy="313932"/>
          </a:xfrm>
          <a:prstGeom prst="rect">
            <a:avLst/>
          </a:prstGeom>
          <a:effectLst/>
        </p:spPr>
        <p:txBody>
          <a:bodyPr wrap="square" anchor="ctr">
            <a:spAutoFit/>
          </a:bodyPr>
          <a:lstStyle/>
          <a:p>
            <a:pPr marL="0" marR="0" lvl="0" indent="0" algn="l" defTabSz="672071" rtl="0" eaLnBrk="1" fontAlgn="base" latinLnBrk="0" hangingPunct="1">
              <a:lnSpc>
                <a:spcPct val="90000"/>
              </a:lnSpc>
              <a:spcBef>
                <a:spcPct val="0"/>
              </a:spcBef>
              <a:spcAft>
                <a:spcPts val="392"/>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Machine-Learning based performance and security on top of PaaS</a:t>
            </a:r>
          </a:p>
        </p:txBody>
      </p:sp>
      <p:sp>
        <p:nvSpPr>
          <p:cNvPr id="12" name="Rectangle: Rounded Corners 32">
            <a:extLst>
              <a:ext uri="{FF2B5EF4-FFF2-40B4-BE49-F238E27FC236}">
                <a16:creationId xmlns:a16="http://schemas.microsoft.com/office/drawing/2014/main" id="{98EF4F35-E782-9C4E-AC27-DAAECDBAEA68}"/>
              </a:ext>
            </a:extLst>
          </p:cNvPr>
          <p:cNvSpPr/>
          <p:nvPr/>
        </p:nvSpPr>
        <p:spPr bwMode="auto">
          <a:xfrm>
            <a:off x="403861" y="3446793"/>
            <a:ext cx="1680287" cy="338540"/>
          </a:xfrm>
          <a:prstGeom prst="rect">
            <a:avLst/>
          </a:prstGeom>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600" b="1" i="0" u="none" strike="noStrike" kern="0" cap="none" spc="49" normalizeH="0" baseline="0" noProof="0" dirty="0">
                <a:ln>
                  <a:noFill/>
                </a:ln>
                <a:solidFill>
                  <a:srgbClr val="FFFFFF"/>
                </a:solidFill>
                <a:effectLst/>
                <a:uLnTx/>
                <a:uFillTx/>
                <a:latin typeface="Segoe UI Semibold" charset="0"/>
                <a:ea typeface="+mn-ea"/>
                <a:cs typeface="Segoe UI Semibold" charset="0"/>
              </a:rPr>
              <a:t>SQL parity</a:t>
            </a:r>
          </a:p>
        </p:txBody>
      </p:sp>
      <p:sp>
        <p:nvSpPr>
          <p:cNvPr id="13" name="Rectangle: Rounded Corners 25">
            <a:extLst>
              <a:ext uri="{FF2B5EF4-FFF2-40B4-BE49-F238E27FC236}">
                <a16:creationId xmlns:a16="http://schemas.microsoft.com/office/drawing/2014/main" id="{EE8E4373-BD79-4147-ADCA-E14AE689D222}"/>
              </a:ext>
            </a:extLst>
          </p:cNvPr>
          <p:cNvSpPr/>
          <p:nvPr/>
        </p:nvSpPr>
        <p:spPr bwMode="auto">
          <a:xfrm>
            <a:off x="403861" y="2838211"/>
            <a:ext cx="1680287" cy="338540"/>
          </a:xfrm>
          <a:prstGeom prst="rect">
            <a:avLst/>
          </a:prstGeom>
          <a:solidFill>
            <a:srgbClr val="0078D7"/>
          </a:solidFill>
          <a:ln>
            <a:noFill/>
          </a:ln>
          <a:effectLst/>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600" b="0" i="0" u="none" strike="noStrike" kern="0" cap="none" spc="0" normalizeH="0" baseline="0" noProof="0" dirty="0">
                <a:ln w="0"/>
                <a:solidFill>
                  <a:prstClr val="white"/>
                </a:solidFill>
                <a:effectLst/>
                <a:uLnTx/>
                <a:uFillTx/>
                <a:latin typeface="Segoe UI Semibold" charset="0"/>
                <a:ea typeface="+mn-ea"/>
                <a:cs typeface="Segoe UI Semibold" charset="0"/>
              </a:rPr>
              <a:t>Best TCO</a:t>
            </a:r>
          </a:p>
        </p:txBody>
      </p:sp>
      <p:sp>
        <p:nvSpPr>
          <p:cNvPr id="14" name="Rectangle: Rounded Corners 26">
            <a:extLst>
              <a:ext uri="{FF2B5EF4-FFF2-40B4-BE49-F238E27FC236}">
                <a16:creationId xmlns:a16="http://schemas.microsoft.com/office/drawing/2014/main" id="{FB95AE18-0726-714C-9F0C-714768D6992B}"/>
              </a:ext>
            </a:extLst>
          </p:cNvPr>
          <p:cNvSpPr/>
          <p:nvPr/>
        </p:nvSpPr>
        <p:spPr bwMode="auto">
          <a:xfrm>
            <a:off x="403861" y="4100742"/>
            <a:ext cx="1680287" cy="338540"/>
          </a:xfrm>
          <a:prstGeom prst="rect">
            <a:avLst/>
          </a:prstGeom>
          <a:solidFill>
            <a:srgbClr val="0078D7"/>
          </a:solidFill>
          <a:ln>
            <a:noFill/>
          </a:ln>
          <a:effectLst/>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600" b="0" i="0" u="none" strike="noStrike" kern="0" cap="none" spc="0" normalizeH="0" baseline="0" noProof="0" dirty="0">
                <a:ln w="0"/>
                <a:solidFill>
                  <a:prstClr val="white"/>
                </a:solidFill>
                <a:effectLst/>
                <a:uLnTx/>
                <a:uFillTx/>
                <a:latin typeface="Segoe UI Semibold" charset="0"/>
                <a:ea typeface="+mn-ea"/>
                <a:cs typeface="Segoe UI Semibold" charset="0"/>
              </a:rPr>
              <a:t>SQL support</a:t>
            </a:r>
          </a:p>
        </p:txBody>
      </p:sp>
      <p:sp>
        <p:nvSpPr>
          <p:cNvPr id="15" name="Rectangle: Rounded Corners 27">
            <a:extLst>
              <a:ext uri="{FF2B5EF4-FFF2-40B4-BE49-F238E27FC236}">
                <a16:creationId xmlns:a16="http://schemas.microsoft.com/office/drawing/2014/main" id="{814D7FE3-4767-4048-839A-2CC3E13360C6}"/>
              </a:ext>
            </a:extLst>
          </p:cNvPr>
          <p:cNvSpPr/>
          <p:nvPr/>
        </p:nvSpPr>
        <p:spPr bwMode="auto">
          <a:xfrm>
            <a:off x="403861" y="4754692"/>
            <a:ext cx="1680287" cy="338540"/>
          </a:xfrm>
          <a:prstGeom prst="rect">
            <a:avLst/>
          </a:prstGeom>
          <a:solidFill>
            <a:srgbClr val="0078D7"/>
          </a:solidFill>
          <a:ln>
            <a:noFill/>
          </a:ln>
          <a:effectLst/>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600" b="0" i="0" u="none" strike="noStrike" kern="0" cap="none" spc="0" normalizeH="0" baseline="0" noProof="0" dirty="0">
                <a:ln w="0"/>
                <a:solidFill>
                  <a:prstClr val="white"/>
                </a:solidFill>
                <a:effectLst/>
                <a:uLnTx/>
                <a:uFillTx/>
                <a:latin typeface="Segoe UI Semibold" charset="0"/>
                <a:ea typeface="+mn-ea"/>
                <a:cs typeface="Segoe UI Semibold" charset="0"/>
              </a:rPr>
              <a:t>PaaS ++</a:t>
            </a:r>
          </a:p>
        </p:txBody>
      </p:sp>
      <p:grpSp>
        <p:nvGrpSpPr>
          <p:cNvPr id="11" name="Group 10">
            <a:extLst>
              <a:ext uri="{FF2B5EF4-FFF2-40B4-BE49-F238E27FC236}">
                <a16:creationId xmlns:a16="http://schemas.microsoft.com/office/drawing/2014/main" id="{92A0C609-22EE-0A4A-8DFE-B780977D8F27}"/>
              </a:ext>
            </a:extLst>
          </p:cNvPr>
          <p:cNvGrpSpPr/>
          <p:nvPr/>
        </p:nvGrpSpPr>
        <p:grpSpPr>
          <a:xfrm>
            <a:off x="368494" y="480036"/>
            <a:ext cx="651414" cy="669720"/>
            <a:chOff x="2776302" y="4657642"/>
            <a:chExt cx="1550488" cy="1594059"/>
          </a:xfrm>
        </p:grpSpPr>
        <p:sp>
          <p:nvSpPr>
            <p:cNvPr id="16" name="Cylinder 812">
              <a:extLst>
                <a:ext uri="{FF2B5EF4-FFF2-40B4-BE49-F238E27FC236}">
                  <a16:creationId xmlns:a16="http://schemas.microsoft.com/office/drawing/2014/main" id="{00D58CDD-EC15-5C4C-B292-5B823882E47C}"/>
                </a:ext>
              </a:extLst>
            </p:cNvPr>
            <p:cNvSpPr/>
            <p:nvPr/>
          </p:nvSpPr>
          <p:spPr bwMode="auto">
            <a:xfrm>
              <a:off x="2776302" y="4657642"/>
              <a:ext cx="1043832" cy="1371349"/>
            </a:xfrm>
            <a:prstGeom prst="can">
              <a:avLst>
                <a:gd name="adj" fmla="val 39530"/>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a:ea typeface="Segoe UI" pitchFamily="34" charset="0"/>
                  <a:cs typeface="Segoe UI Semilight" panose="020B0402040204020203" pitchFamily="34" charset="0"/>
                </a:rPr>
                <a:t>SQL</a:t>
              </a:r>
            </a:p>
          </p:txBody>
        </p:sp>
        <p:sp>
          <p:nvSpPr>
            <p:cNvPr id="17" name="Freeform 146">
              <a:extLst>
                <a:ext uri="{FF2B5EF4-FFF2-40B4-BE49-F238E27FC236}">
                  <a16:creationId xmlns:a16="http://schemas.microsoft.com/office/drawing/2014/main" id="{F188B082-706B-2F47-96EA-9D1586FE3220}"/>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8D7"/>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4922861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6AD2-C464-49C4-96E8-076B19D0D81E}"/>
              </a:ext>
            </a:extLst>
          </p:cNvPr>
          <p:cNvSpPr>
            <a:spLocks noGrp="1"/>
          </p:cNvSpPr>
          <p:nvPr>
            <p:ph type="title"/>
          </p:nvPr>
        </p:nvSpPr>
        <p:spPr>
          <a:xfrm>
            <a:off x="1046284" y="343941"/>
            <a:ext cx="10878795" cy="899665"/>
          </a:xfrm>
        </p:spPr>
        <p:txBody>
          <a:bodyPr/>
          <a:lstStyle/>
          <a:p>
            <a:r>
              <a:rPr lang="en-US" dirty="0"/>
              <a:t>Azure SQL VM: free extended security updates for end of support customers</a:t>
            </a:r>
          </a:p>
        </p:txBody>
      </p:sp>
      <p:sp>
        <p:nvSpPr>
          <p:cNvPr id="13" name="Rectangle 12">
            <a:extLst>
              <a:ext uri="{FF2B5EF4-FFF2-40B4-BE49-F238E27FC236}">
                <a16:creationId xmlns:a16="http://schemas.microsoft.com/office/drawing/2014/main" id="{D2B609B1-07BA-5842-ADA3-809FE597A5EE}"/>
              </a:ext>
            </a:extLst>
          </p:cNvPr>
          <p:cNvSpPr/>
          <p:nvPr/>
        </p:nvSpPr>
        <p:spPr>
          <a:xfrm>
            <a:off x="2201860" y="2834512"/>
            <a:ext cx="5224135" cy="313932"/>
          </a:xfrm>
          <a:prstGeom prst="rect">
            <a:avLst/>
          </a:prstGeom>
          <a:effectLst/>
        </p:spPr>
        <p:txBody>
          <a:bodyPr wrap="square" anchor="ctr">
            <a:spAutoFit/>
          </a:bodyPr>
          <a:lstStyle/>
          <a:p>
            <a:pPr marL="0" marR="0" lvl="0" indent="0" algn="l" defTabSz="672071" rtl="0" eaLnBrk="1" fontAlgn="base" latinLnBrk="0" hangingPunct="1">
              <a:lnSpc>
                <a:spcPct val="90000"/>
              </a:lnSpc>
              <a:spcBef>
                <a:spcPct val="0"/>
              </a:spcBef>
              <a:spcAft>
                <a:spcPts val="392"/>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Save 5x compared to AWS EC2 ** </a:t>
            </a:r>
          </a:p>
        </p:txBody>
      </p:sp>
      <p:sp>
        <p:nvSpPr>
          <p:cNvPr id="14" name="Rectangle 13">
            <a:extLst>
              <a:ext uri="{FF2B5EF4-FFF2-40B4-BE49-F238E27FC236}">
                <a16:creationId xmlns:a16="http://schemas.microsoft.com/office/drawing/2014/main" id="{E6D3EA1C-509B-BD4F-BB64-F6938912D53D}"/>
              </a:ext>
            </a:extLst>
          </p:cNvPr>
          <p:cNvSpPr/>
          <p:nvPr/>
        </p:nvSpPr>
        <p:spPr>
          <a:xfrm>
            <a:off x="2201860" y="3470027"/>
            <a:ext cx="6683060" cy="313932"/>
          </a:xfrm>
          <a:prstGeom prst="rect">
            <a:avLst/>
          </a:prstGeom>
          <a:effectLst/>
        </p:spPr>
        <p:txBody>
          <a:bodyPr wrap="square" anchor="ctr">
            <a:spAutoFit/>
          </a:bodyPr>
          <a:lstStyle/>
          <a:p>
            <a:pPr marL="0" marR="0" lvl="0" indent="0" algn="l" defTabSz="672071" rtl="0" eaLnBrk="1" fontAlgn="base" latinLnBrk="0" hangingPunct="1">
              <a:lnSpc>
                <a:spcPct val="90000"/>
              </a:lnSpc>
              <a:spcBef>
                <a:spcPct val="0"/>
              </a:spcBef>
              <a:spcAft>
                <a:spcPts val="392"/>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Pre-configurated Developer edition, configurable cloud backup</a:t>
            </a:r>
          </a:p>
        </p:txBody>
      </p:sp>
      <p:sp>
        <p:nvSpPr>
          <p:cNvPr id="15" name="Rectangle 14">
            <a:extLst>
              <a:ext uri="{FF2B5EF4-FFF2-40B4-BE49-F238E27FC236}">
                <a16:creationId xmlns:a16="http://schemas.microsoft.com/office/drawing/2014/main" id="{4C37D7EA-1487-CE41-85E0-A226ECA289A9}"/>
              </a:ext>
            </a:extLst>
          </p:cNvPr>
          <p:cNvSpPr/>
          <p:nvPr/>
        </p:nvSpPr>
        <p:spPr>
          <a:xfrm>
            <a:off x="2201860" y="4122221"/>
            <a:ext cx="6918273" cy="313932"/>
          </a:xfrm>
          <a:prstGeom prst="rect">
            <a:avLst/>
          </a:prstGeom>
          <a:effectLst/>
        </p:spPr>
        <p:txBody>
          <a:bodyPr wrap="square" anchor="ctr">
            <a:spAutoFit/>
          </a:bodyPr>
          <a:lstStyle/>
          <a:p>
            <a:pPr marL="0" marR="0" lvl="0" indent="0" algn="l" defTabSz="672071" rtl="0" eaLnBrk="1" fontAlgn="base" latinLnBrk="0" hangingPunct="1">
              <a:lnSpc>
                <a:spcPct val="90000"/>
              </a:lnSpc>
              <a:spcBef>
                <a:spcPct val="0"/>
              </a:spcBef>
              <a:spcAft>
                <a:spcPts val="392"/>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Free extended support for SQL Server 2008/R2*</a:t>
            </a:r>
          </a:p>
        </p:txBody>
      </p:sp>
      <p:sp>
        <p:nvSpPr>
          <p:cNvPr id="16" name="Rectangle 15">
            <a:extLst>
              <a:ext uri="{FF2B5EF4-FFF2-40B4-BE49-F238E27FC236}">
                <a16:creationId xmlns:a16="http://schemas.microsoft.com/office/drawing/2014/main" id="{73D6B9D0-5993-5248-B896-221870776FEB}"/>
              </a:ext>
            </a:extLst>
          </p:cNvPr>
          <p:cNvSpPr/>
          <p:nvPr/>
        </p:nvSpPr>
        <p:spPr>
          <a:xfrm>
            <a:off x="2201859" y="4776822"/>
            <a:ext cx="8416935" cy="313932"/>
          </a:xfrm>
          <a:prstGeom prst="rect">
            <a:avLst/>
          </a:prstGeom>
          <a:effectLst/>
        </p:spPr>
        <p:txBody>
          <a:bodyPr wrap="square" anchor="ctr">
            <a:spAutoFit/>
          </a:bodyPr>
          <a:lstStyle/>
          <a:p>
            <a:pPr marL="0" marR="0" lvl="0" indent="0" algn="l" defTabSz="672071" rtl="0" eaLnBrk="1" fontAlgn="base" latinLnBrk="0" hangingPunct="1">
              <a:lnSpc>
                <a:spcPct val="90000"/>
              </a:lnSpc>
              <a:spcBef>
                <a:spcPct val="0"/>
              </a:spcBef>
              <a:spcAft>
                <a:spcPts val="392"/>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Ease of maintenance with automatic application of security patches</a:t>
            </a:r>
          </a:p>
        </p:txBody>
      </p:sp>
      <p:sp>
        <p:nvSpPr>
          <p:cNvPr id="17" name="Rectangle: Rounded Corners 32">
            <a:extLst>
              <a:ext uri="{FF2B5EF4-FFF2-40B4-BE49-F238E27FC236}">
                <a16:creationId xmlns:a16="http://schemas.microsoft.com/office/drawing/2014/main" id="{D517F122-ADCA-6B43-A8E4-976A93FA7407}"/>
              </a:ext>
            </a:extLst>
          </p:cNvPr>
          <p:cNvSpPr/>
          <p:nvPr/>
        </p:nvSpPr>
        <p:spPr bwMode="auto">
          <a:xfrm>
            <a:off x="403861" y="3446793"/>
            <a:ext cx="1680287" cy="338540"/>
          </a:xfrm>
          <a:prstGeom prst="rect">
            <a:avLst/>
          </a:prstGeom>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600" b="1" i="0" u="none" strike="noStrike" kern="0" cap="none" spc="49" normalizeH="0" baseline="0" noProof="0" dirty="0">
                <a:ln>
                  <a:noFill/>
                </a:ln>
                <a:solidFill>
                  <a:srgbClr val="FFFFFF"/>
                </a:solidFill>
                <a:effectLst/>
                <a:uLnTx/>
                <a:uFillTx/>
                <a:latin typeface="Segoe UI Semibold" charset="0"/>
                <a:ea typeface="+mn-ea"/>
                <a:cs typeface="Segoe UI Semibold" charset="0"/>
              </a:rPr>
              <a:t>Configuration</a:t>
            </a:r>
          </a:p>
        </p:txBody>
      </p:sp>
      <p:sp>
        <p:nvSpPr>
          <p:cNvPr id="18" name="Rectangle: Rounded Corners 25">
            <a:extLst>
              <a:ext uri="{FF2B5EF4-FFF2-40B4-BE49-F238E27FC236}">
                <a16:creationId xmlns:a16="http://schemas.microsoft.com/office/drawing/2014/main" id="{02FD1818-D347-4745-9E41-C63B5EDFB8A8}"/>
              </a:ext>
            </a:extLst>
          </p:cNvPr>
          <p:cNvSpPr/>
          <p:nvPr/>
        </p:nvSpPr>
        <p:spPr bwMode="auto">
          <a:xfrm>
            <a:off x="403861" y="2838211"/>
            <a:ext cx="1680287" cy="338540"/>
          </a:xfrm>
          <a:prstGeom prst="rect">
            <a:avLst/>
          </a:prstGeom>
          <a:solidFill>
            <a:srgbClr val="0078D7"/>
          </a:solidFill>
          <a:ln>
            <a:noFill/>
          </a:ln>
          <a:effectLst/>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600" b="0" i="0" u="none" strike="noStrike" kern="0" cap="none" spc="0" normalizeH="0" baseline="0" noProof="0" dirty="0">
                <a:ln w="0"/>
                <a:solidFill>
                  <a:prstClr val="white"/>
                </a:solidFill>
                <a:effectLst/>
                <a:uLnTx/>
                <a:uFillTx/>
                <a:latin typeface="Segoe UI Semibold" charset="0"/>
                <a:ea typeface="+mn-ea"/>
                <a:cs typeface="Segoe UI Semibold" charset="0"/>
              </a:rPr>
              <a:t>Best TCO</a:t>
            </a:r>
          </a:p>
        </p:txBody>
      </p:sp>
      <p:sp>
        <p:nvSpPr>
          <p:cNvPr id="19" name="Rectangle: Rounded Corners 26">
            <a:extLst>
              <a:ext uri="{FF2B5EF4-FFF2-40B4-BE49-F238E27FC236}">
                <a16:creationId xmlns:a16="http://schemas.microsoft.com/office/drawing/2014/main" id="{D73DD81F-D6CC-5C43-9FC9-1B4CD32A58A4}"/>
              </a:ext>
            </a:extLst>
          </p:cNvPr>
          <p:cNvSpPr/>
          <p:nvPr/>
        </p:nvSpPr>
        <p:spPr bwMode="auto">
          <a:xfrm>
            <a:off x="403861" y="4100742"/>
            <a:ext cx="1680287" cy="338540"/>
          </a:xfrm>
          <a:prstGeom prst="rect">
            <a:avLst/>
          </a:prstGeom>
          <a:solidFill>
            <a:srgbClr val="0078D7"/>
          </a:solidFill>
          <a:ln>
            <a:noFill/>
          </a:ln>
          <a:effectLst/>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600" b="0" i="0" u="none" strike="noStrike" kern="0" cap="none" spc="0" normalizeH="0" baseline="0" noProof="0" dirty="0">
                <a:ln w="0"/>
                <a:solidFill>
                  <a:prstClr val="white"/>
                </a:solidFill>
                <a:effectLst/>
                <a:uLnTx/>
                <a:uFillTx/>
                <a:latin typeface="Segoe UI Semibold" charset="0"/>
                <a:ea typeface="+mn-ea"/>
                <a:cs typeface="Segoe UI Semibold" charset="0"/>
              </a:rPr>
              <a:t>Support</a:t>
            </a:r>
          </a:p>
        </p:txBody>
      </p:sp>
      <p:sp>
        <p:nvSpPr>
          <p:cNvPr id="20" name="Rectangle: Rounded Corners 27">
            <a:extLst>
              <a:ext uri="{FF2B5EF4-FFF2-40B4-BE49-F238E27FC236}">
                <a16:creationId xmlns:a16="http://schemas.microsoft.com/office/drawing/2014/main" id="{3F4E63D8-7832-2143-ABD1-B0DD227BCC01}"/>
              </a:ext>
            </a:extLst>
          </p:cNvPr>
          <p:cNvSpPr/>
          <p:nvPr/>
        </p:nvSpPr>
        <p:spPr bwMode="auto">
          <a:xfrm>
            <a:off x="403861" y="4754692"/>
            <a:ext cx="1680287" cy="338540"/>
          </a:xfrm>
          <a:prstGeom prst="rect">
            <a:avLst/>
          </a:prstGeom>
          <a:solidFill>
            <a:srgbClr val="0078D7"/>
          </a:solidFill>
          <a:ln>
            <a:noFill/>
          </a:ln>
          <a:effectLst/>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600" b="0" i="0" u="none" strike="noStrike" kern="0" cap="none" spc="0" normalizeH="0" baseline="0" noProof="0" dirty="0">
                <a:ln w="0"/>
                <a:solidFill>
                  <a:prstClr val="white"/>
                </a:solidFill>
                <a:effectLst/>
                <a:uLnTx/>
                <a:uFillTx/>
                <a:latin typeface="Segoe UI Semibold" charset="0"/>
                <a:ea typeface="+mn-ea"/>
                <a:cs typeface="Segoe UI Semibold" charset="0"/>
              </a:rPr>
              <a:t>Security</a:t>
            </a:r>
          </a:p>
        </p:txBody>
      </p:sp>
      <p:sp>
        <p:nvSpPr>
          <p:cNvPr id="22" name="Freeform: Shape 204">
            <a:extLst>
              <a:ext uri="{FF2B5EF4-FFF2-40B4-BE49-F238E27FC236}">
                <a16:creationId xmlns:a16="http://schemas.microsoft.com/office/drawing/2014/main" id="{D3B7880E-EC56-3948-921F-C4EFC3A30BAA}"/>
              </a:ext>
            </a:extLst>
          </p:cNvPr>
          <p:cNvSpPr/>
          <p:nvPr/>
        </p:nvSpPr>
        <p:spPr bwMode="auto">
          <a:xfrm>
            <a:off x="363436" y="485651"/>
            <a:ext cx="599581" cy="551843"/>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C4960AA-759B-434F-834D-206AD8BF91B9}"/>
              </a:ext>
            </a:extLst>
          </p:cNvPr>
          <p:cNvSpPr/>
          <p:nvPr/>
        </p:nvSpPr>
        <p:spPr>
          <a:xfrm>
            <a:off x="408799" y="6204969"/>
            <a:ext cx="10706349" cy="203133"/>
          </a:xfrm>
          <a:prstGeom prst="rect">
            <a:avLst/>
          </a:prstGeom>
        </p:spPr>
        <p:txBody>
          <a:bodyPr wrap="square" anchor="t">
            <a:spAutoFit/>
          </a:bodyPr>
          <a:lstStyle/>
          <a:p>
            <a:pPr marL="0" marR="0" lvl="0" indent="0" algn="l" defTabSz="672071" rtl="0" eaLnBrk="1" fontAlgn="base" latinLnBrk="0" hangingPunct="1">
              <a:lnSpc>
                <a:spcPct val="90000"/>
              </a:lnSpc>
              <a:spcBef>
                <a:spcPct val="0"/>
              </a:spcBef>
              <a:spcAft>
                <a:spcPts val="392"/>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
                <a:ea typeface="+mn-ea"/>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p>
        </p:txBody>
      </p:sp>
    </p:spTree>
    <p:extLst>
      <p:ext uri="{BB962C8B-B14F-4D97-AF65-F5344CB8AC3E}">
        <p14:creationId xmlns:p14="http://schemas.microsoft.com/office/powerpoint/2010/main" val="122445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A5A75-D534-477B-856D-868C3C008963}"/>
              </a:ext>
            </a:extLst>
          </p:cNvPr>
          <p:cNvSpPr>
            <a:spLocks noGrp="1"/>
          </p:cNvSpPr>
          <p:nvPr>
            <p:ph type="title"/>
          </p:nvPr>
        </p:nvSpPr>
        <p:spPr/>
        <p:txBody>
          <a:bodyPr/>
          <a:lstStyle/>
          <a:p>
            <a:pPr algn="l"/>
            <a:r>
              <a:rPr lang="en-US"/>
              <a:t>Foundational best practices for Azure migration </a:t>
            </a:r>
          </a:p>
        </p:txBody>
      </p:sp>
      <p:grpSp>
        <p:nvGrpSpPr>
          <p:cNvPr id="31" name="Group 30">
            <a:extLst>
              <a:ext uri="{FF2B5EF4-FFF2-40B4-BE49-F238E27FC236}">
                <a16:creationId xmlns:a16="http://schemas.microsoft.com/office/drawing/2014/main" id="{850C7358-E758-4A0A-AED7-9C8FAF3178F3}"/>
              </a:ext>
            </a:extLst>
          </p:cNvPr>
          <p:cNvGrpSpPr/>
          <p:nvPr/>
        </p:nvGrpSpPr>
        <p:grpSpPr>
          <a:xfrm>
            <a:off x="500485" y="2941306"/>
            <a:ext cx="3408304" cy="2371140"/>
            <a:chOff x="518293" y="3188903"/>
            <a:chExt cx="3408304" cy="2371140"/>
          </a:xfrm>
        </p:grpSpPr>
        <p:sp>
          <p:nvSpPr>
            <p:cNvPr id="3" name="Title 1">
              <a:extLst>
                <a:ext uri="{FF2B5EF4-FFF2-40B4-BE49-F238E27FC236}">
                  <a16:creationId xmlns:a16="http://schemas.microsoft.com/office/drawing/2014/main" id="{44FF8393-6E99-4D07-8584-E4DFB75FE7FD}"/>
                </a:ext>
              </a:extLst>
            </p:cNvPr>
            <p:cNvSpPr txBox="1">
              <a:spLocks/>
            </p:cNvSpPr>
            <p:nvPr/>
          </p:nvSpPr>
          <p:spPr>
            <a:xfrm>
              <a:off x="518293" y="4077586"/>
              <a:ext cx="3408304" cy="1482457"/>
            </a:xfrm>
            <a:prstGeom prst="rect">
              <a:avLst/>
            </a:prstGeom>
            <a:noFill/>
          </p:spPr>
          <p:txBody>
            <a:bodyPr vert="horz" wrap="non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Drive org culture change</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Set up migration center of excellence (</a:t>
              </a:r>
              <a:r>
                <a:rPr kumimoji="0" lang="en-US" sz="1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Segoe UI" pitchFamily="34" charset="0"/>
                </a:rPr>
                <a:t>CoE</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Ensure right stakeholders are engaged</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Provide learning paths &amp; certifications</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Use skilled migration partners </a:t>
              </a:r>
            </a:p>
          </p:txBody>
        </p:sp>
        <p:sp>
          <p:nvSpPr>
            <p:cNvPr id="4" name="TextBox 3">
              <a:extLst>
                <a:ext uri="{FF2B5EF4-FFF2-40B4-BE49-F238E27FC236}">
                  <a16:creationId xmlns:a16="http://schemas.microsoft.com/office/drawing/2014/main" id="{00937804-4DD2-4E16-A7E2-5DFB4CC02DF9}"/>
                </a:ext>
              </a:extLst>
            </p:cNvPr>
            <p:cNvSpPr txBox="1"/>
            <p:nvPr/>
          </p:nvSpPr>
          <p:spPr>
            <a:xfrm>
              <a:off x="1866450" y="3188903"/>
              <a:ext cx="711990" cy="249299"/>
            </a:xfrm>
            <a:prstGeom prst="rect">
              <a:avLst/>
            </a:prstGeom>
            <a:noFill/>
          </p:spPr>
          <p:txBody>
            <a:bodyPr wrap="none" lIns="0" tIns="0" rIns="0" bIns="0" rtlCol="0">
              <a:spAutoFit/>
            </a:body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People</a:t>
              </a:r>
            </a:p>
          </p:txBody>
        </p:sp>
        <p:cxnSp>
          <p:nvCxnSpPr>
            <p:cNvPr id="5" name="Straight Connector 4">
              <a:extLst>
                <a:ext uri="{FF2B5EF4-FFF2-40B4-BE49-F238E27FC236}">
                  <a16:creationId xmlns:a16="http://schemas.microsoft.com/office/drawing/2014/main" id="{B6C0B13D-C1DA-41CA-BB14-787FB60DF7EE}"/>
                </a:ext>
              </a:extLst>
            </p:cNvPr>
            <p:cNvCxnSpPr/>
            <p:nvPr/>
          </p:nvCxnSpPr>
          <p:spPr>
            <a:xfrm>
              <a:off x="1765245" y="3718917"/>
              <a:ext cx="91440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grpSp>
      <p:grpSp>
        <p:nvGrpSpPr>
          <p:cNvPr id="30" name="Group 29">
            <a:extLst>
              <a:ext uri="{FF2B5EF4-FFF2-40B4-BE49-F238E27FC236}">
                <a16:creationId xmlns:a16="http://schemas.microsoft.com/office/drawing/2014/main" id="{60D68A5E-DC01-4539-978A-FF113CBA463E}"/>
              </a:ext>
            </a:extLst>
          </p:cNvPr>
          <p:cNvGrpSpPr/>
          <p:nvPr/>
        </p:nvGrpSpPr>
        <p:grpSpPr>
          <a:xfrm>
            <a:off x="4648789" y="2951341"/>
            <a:ext cx="2900559" cy="2670638"/>
            <a:chOff x="4194077" y="2960412"/>
            <a:chExt cx="2737736" cy="2670638"/>
          </a:xfrm>
        </p:grpSpPr>
        <p:sp>
          <p:nvSpPr>
            <p:cNvPr id="14" name="Title 1">
              <a:extLst>
                <a:ext uri="{FF2B5EF4-FFF2-40B4-BE49-F238E27FC236}">
                  <a16:creationId xmlns:a16="http://schemas.microsoft.com/office/drawing/2014/main" id="{09A32BE8-6646-417A-B32E-81FCA68EAFE0}"/>
                </a:ext>
              </a:extLst>
            </p:cNvPr>
            <p:cNvSpPr txBox="1">
              <a:spLocks/>
            </p:cNvSpPr>
            <p:nvPr/>
          </p:nvSpPr>
          <p:spPr>
            <a:xfrm>
              <a:off x="4194077" y="3823376"/>
              <a:ext cx="2737736" cy="1807674"/>
            </a:xfrm>
            <a:prstGeom prst="rect">
              <a:avLst/>
            </a:prstGeom>
            <a:noFill/>
          </p:spPr>
          <p:txBody>
            <a:bodyPr vert="horz" wrap="non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Build biz case w/ exec sponsorship</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Plan migration strategies </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Start small: Do a pilot</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Track migration scorecard</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Track and optimize cloud spends </a:t>
              </a:r>
            </a:p>
            <a:p>
              <a:pPr marL="0" marR="0" lvl="0" indent="0" algn="ctr" defTabSz="932742" rtl="0" eaLnBrk="1" fontAlgn="auto" latinLnBrk="0" hangingPunct="1">
                <a:lnSpc>
                  <a:spcPct val="80000"/>
                </a:lnSpc>
                <a:spcBef>
                  <a:spcPts val="0"/>
                </a:spcBef>
                <a:spcAft>
                  <a:spcPts val="600"/>
                </a:spcAft>
                <a:buClrTx/>
                <a:buSzPct val="90000"/>
                <a:buFontTx/>
                <a:buNone/>
                <a:tabLst/>
                <a:defRPr/>
              </a:pPr>
              <a:endPar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15" name="TextBox 14">
              <a:extLst>
                <a:ext uri="{FF2B5EF4-FFF2-40B4-BE49-F238E27FC236}">
                  <a16:creationId xmlns:a16="http://schemas.microsoft.com/office/drawing/2014/main" id="{DC23948F-864F-4D02-8BEE-024AEF6F9A37}"/>
                </a:ext>
              </a:extLst>
            </p:cNvPr>
            <p:cNvSpPr txBox="1"/>
            <p:nvPr/>
          </p:nvSpPr>
          <p:spPr>
            <a:xfrm>
              <a:off x="4560491" y="2960412"/>
              <a:ext cx="2004908" cy="249299"/>
            </a:xfrm>
            <a:prstGeom prst="rect">
              <a:avLst/>
            </a:prstGeom>
            <a:noFill/>
          </p:spPr>
          <p:txBody>
            <a:bodyPr wrap="none" lIns="0" tIns="0" rIns="0" bIns="0" rtlCol="0">
              <a:spAutoFit/>
            </a:body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Planning &amp; process</a:t>
              </a:r>
            </a:p>
          </p:txBody>
        </p:sp>
        <p:cxnSp>
          <p:nvCxnSpPr>
            <p:cNvPr id="16" name="Straight Connector 15">
              <a:extLst>
                <a:ext uri="{FF2B5EF4-FFF2-40B4-BE49-F238E27FC236}">
                  <a16:creationId xmlns:a16="http://schemas.microsoft.com/office/drawing/2014/main" id="{BA152A5A-F792-42A9-BB8B-CA3AFD528F6C}"/>
                </a:ext>
              </a:extLst>
            </p:cNvPr>
            <p:cNvCxnSpPr/>
            <p:nvPr/>
          </p:nvCxnSpPr>
          <p:spPr>
            <a:xfrm>
              <a:off x="5105745" y="3480391"/>
              <a:ext cx="91440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grpSp>
      <p:grpSp>
        <p:nvGrpSpPr>
          <p:cNvPr id="29" name="Group 28">
            <a:extLst>
              <a:ext uri="{FF2B5EF4-FFF2-40B4-BE49-F238E27FC236}">
                <a16:creationId xmlns:a16="http://schemas.microsoft.com/office/drawing/2014/main" id="{360B9884-D90B-470F-A3DF-A769E501353D}"/>
              </a:ext>
            </a:extLst>
          </p:cNvPr>
          <p:cNvGrpSpPr/>
          <p:nvPr/>
        </p:nvGrpSpPr>
        <p:grpSpPr>
          <a:xfrm>
            <a:off x="8146235" y="2912646"/>
            <a:ext cx="3381310" cy="2370982"/>
            <a:chOff x="7864013" y="2921717"/>
            <a:chExt cx="3381310" cy="2370982"/>
          </a:xfrm>
        </p:grpSpPr>
        <p:sp>
          <p:nvSpPr>
            <p:cNvPr id="19" name="Title 1">
              <a:extLst>
                <a:ext uri="{FF2B5EF4-FFF2-40B4-BE49-F238E27FC236}">
                  <a16:creationId xmlns:a16="http://schemas.microsoft.com/office/drawing/2014/main" id="{E44A8AE5-7E2C-4929-989A-1C0B85FB0A7C}"/>
                </a:ext>
              </a:extLst>
            </p:cNvPr>
            <p:cNvSpPr txBox="1">
              <a:spLocks/>
            </p:cNvSpPr>
            <p:nvPr/>
          </p:nvSpPr>
          <p:spPr>
            <a:xfrm>
              <a:off x="7864013" y="3810242"/>
              <a:ext cx="3381310" cy="1482457"/>
            </a:xfrm>
            <a:prstGeom prst="rect">
              <a:avLst/>
            </a:prstGeom>
            <a:noFill/>
          </p:spPr>
          <p:txBody>
            <a:bodyPr vert="horz" wrap="non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Choose the right tools for the job</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Govern Azure environments &amp; resources</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Extend networking/identity to Azure</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Establish robust security foundation  </a:t>
              </a:r>
            </a:p>
            <a:p>
              <a:pPr marL="0" marR="0" lvl="0" indent="0" algn="ctr" defTabSz="914400" rtl="0" eaLnBrk="1" fontAlgn="auto" latinLnBrk="0" hangingPunct="1">
                <a:lnSpc>
                  <a:spcPct val="90000"/>
                </a:lnSpc>
                <a:spcBef>
                  <a:spcPts val="0"/>
                </a:spcBef>
                <a:spcAft>
                  <a:spcPts val="988"/>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Use integrated security/management tools</a:t>
              </a:r>
            </a:p>
          </p:txBody>
        </p:sp>
        <p:sp>
          <p:nvSpPr>
            <p:cNvPr id="20" name="TextBox 19">
              <a:extLst>
                <a:ext uri="{FF2B5EF4-FFF2-40B4-BE49-F238E27FC236}">
                  <a16:creationId xmlns:a16="http://schemas.microsoft.com/office/drawing/2014/main" id="{3A83B0FF-A678-4AE0-9836-7192292D1F01}"/>
                </a:ext>
              </a:extLst>
            </p:cNvPr>
            <p:cNvSpPr txBox="1"/>
            <p:nvPr/>
          </p:nvSpPr>
          <p:spPr>
            <a:xfrm>
              <a:off x="8955145" y="2921717"/>
              <a:ext cx="1199046" cy="249299"/>
            </a:xfrm>
            <a:prstGeom prst="rect">
              <a:avLst/>
            </a:prstGeom>
            <a:noFill/>
          </p:spPr>
          <p:txBody>
            <a:bodyPr wrap="none" lIns="0" tIns="0" rIns="0" bIns="0" rtlCol="0">
              <a:spAutoFit/>
            </a:bodyPr>
            <a:lstStyle/>
            <a:p>
              <a:pPr marL="0" marR="0" lvl="0" indent="0" algn="l" defTabSz="914192"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Technology</a:t>
              </a:r>
            </a:p>
          </p:txBody>
        </p:sp>
        <p:cxnSp>
          <p:nvCxnSpPr>
            <p:cNvPr id="21" name="Straight Connector 20">
              <a:extLst>
                <a:ext uri="{FF2B5EF4-FFF2-40B4-BE49-F238E27FC236}">
                  <a16:creationId xmlns:a16="http://schemas.microsoft.com/office/drawing/2014/main" id="{59531F82-CF61-48B9-9EAF-3921FA44E71E}"/>
                </a:ext>
              </a:extLst>
            </p:cNvPr>
            <p:cNvCxnSpPr/>
            <p:nvPr/>
          </p:nvCxnSpPr>
          <p:spPr>
            <a:xfrm>
              <a:off x="9097468" y="3480391"/>
              <a:ext cx="91440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grpSp>
      <p:cxnSp>
        <p:nvCxnSpPr>
          <p:cNvPr id="32" name="Straight Connector 31">
            <a:extLst>
              <a:ext uri="{FF2B5EF4-FFF2-40B4-BE49-F238E27FC236}">
                <a16:creationId xmlns:a16="http://schemas.microsoft.com/office/drawing/2014/main" id="{F6417594-D707-48B7-AA13-FD77725235D9}"/>
              </a:ext>
            </a:extLst>
          </p:cNvPr>
          <p:cNvCxnSpPr>
            <a:cxnSpLocks/>
          </p:cNvCxnSpPr>
          <p:nvPr/>
        </p:nvCxnSpPr>
        <p:spPr>
          <a:xfrm>
            <a:off x="4271924" y="2264556"/>
            <a:ext cx="0" cy="3309408"/>
          </a:xfrm>
          <a:prstGeom prst="line">
            <a:avLst/>
          </a:prstGeom>
          <a:ln cap="rnd">
            <a:solidFill>
              <a:schemeClr val="accent6">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ECB8EB-4A63-41F8-987A-26C39D9E7368}"/>
              </a:ext>
            </a:extLst>
          </p:cNvPr>
          <p:cNvCxnSpPr>
            <a:cxnSpLocks/>
          </p:cNvCxnSpPr>
          <p:nvPr/>
        </p:nvCxnSpPr>
        <p:spPr>
          <a:xfrm>
            <a:off x="7912485" y="2146467"/>
            <a:ext cx="0" cy="3309408"/>
          </a:xfrm>
          <a:prstGeom prst="line">
            <a:avLst/>
          </a:prstGeom>
          <a:ln cap="rnd">
            <a:solidFill>
              <a:schemeClr val="accent6">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9DAFA9A-8B02-4CDC-803A-2A779FB358FE}"/>
              </a:ext>
            </a:extLst>
          </p:cNvPr>
          <p:cNvGrpSpPr/>
          <p:nvPr/>
        </p:nvGrpSpPr>
        <p:grpSpPr>
          <a:xfrm>
            <a:off x="1795129" y="1758683"/>
            <a:ext cx="866704" cy="930563"/>
            <a:chOff x="2252559" y="3159268"/>
            <a:chExt cx="474140" cy="509075"/>
          </a:xfrm>
        </p:grpSpPr>
        <p:sp>
          <p:nvSpPr>
            <p:cNvPr id="51" name="Oval 1124">
              <a:extLst>
                <a:ext uri="{FF2B5EF4-FFF2-40B4-BE49-F238E27FC236}">
                  <a16:creationId xmlns:a16="http://schemas.microsoft.com/office/drawing/2014/main" id="{BE8CBDF9-60A1-4AA2-89E9-20FAC009BC8E}"/>
                </a:ext>
              </a:extLst>
            </p:cNvPr>
            <p:cNvSpPr>
              <a:spLocks noChangeArrowheads="1"/>
            </p:cNvSpPr>
            <p:nvPr/>
          </p:nvSpPr>
          <p:spPr bwMode="auto">
            <a:xfrm>
              <a:off x="2407280" y="3348923"/>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125">
              <a:extLst>
                <a:ext uri="{FF2B5EF4-FFF2-40B4-BE49-F238E27FC236}">
                  <a16:creationId xmlns:a16="http://schemas.microsoft.com/office/drawing/2014/main" id="{4A1F42D9-8986-45E2-B366-9E21839F5B93}"/>
                </a:ext>
              </a:extLst>
            </p:cNvPr>
            <p:cNvSpPr>
              <a:spLocks/>
            </p:cNvSpPr>
            <p:nvPr/>
          </p:nvSpPr>
          <p:spPr bwMode="auto">
            <a:xfrm>
              <a:off x="2352378" y="3528597"/>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Oval 1126">
              <a:extLst>
                <a:ext uri="{FF2B5EF4-FFF2-40B4-BE49-F238E27FC236}">
                  <a16:creationId xmlns:a16="http://schemas.microsoft.com/office/drawing/2014/main" id="{B9FCF098-5F87-42DC-B9E3-5BDD805AAA7A}"/>
                </a:ext>
              </a:extLst>
            </p:cNvPr>
            <p:cNvSpPr>
              <a:spLocks noChangeArrowheads="1"/>
            </p:cNvSpPr>
            <p:nvPr/>
          </p:nvSpPr>
          <p:spPr bwMode="auto">
            <a:xfrm>
              <a:off x="2601923" y="3209178"/>
              <a:ext cx="79856" cy="79856"/>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Oval 1127">
              <a:extLst>
                <a:ext uri="{FF2B5EF4-FFF2-40B4-BE49-F238E27FC236}">
                  <a16:creationId xmlns:a16="http://schemas.microsoft.com/office/drawing/2014/main" id="{EAACB2C2-40E5-4657-A1F9-A85D1C56B311}"/>
                </a:ext>
              </a:extLst>
            </p:cNvPr>
            <p:cNvSpPr>
              <a:spLocks noChangeArrowheads="1"/>
            </p:cNvSpPr>
            <p:nvPr/>
          </p:nvSpPr>
          <p:spPr bwMode="auto">
            <a:xfrm>
              <a:off x="2252559" y="3368888"/>
              <a:ext cx="44920" cy="44920"/>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Oval 1128">
              <a:extLst>
                <a:ext uri="{FF2B5EF4-FFF2-40B4-BE49-F238E27FC236}">
                  <a16:creationId xmlns:a16="http://schemas.microsoft.com/office/drawing/2014/main" id="{9D65DCF1-15A4-4E15-B25B-2F98F1925F51}"/>
                </a:ext>
              </a:extLst>
            </p:cNvPr>
            <p:cNvSpPr>
              <a:spLocks noChangeArrowheads="1"/>
            </p:cNvSpPr>
            <p:nvPr/>
          </p:nvSpPr>
          <p:spPr bwMode="auto">
            <a:xfrm>
              <a:off x="2312450" y="3224149"/>
              <a:ext cx="64884" cy="64884"/>
            </a:xfrm>
            <a:prstGeom prst="ellipse">
              <a:avLst/>
            </a:pr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Oval 1129">
              <a:extLst>
                <a:ext uri="{FF2B5EF4-FFF2-40B4-BE49-F238E27FC236}">
                  <a16:creationId xmlns:a16="http://schemas.microsoft.com/office/drawing/2014/main" id="{1DED8468-52F0-4AED-8FDF-8EC65353EE5A}"/>
                </a:ext>
              </a:extLst>
            </p:cNvPr>
            <p:cNvSpPr>
              <a:spLocks noChangeArrowheads="1"/>
            </p:cNvSpPr>
            <p:nvPr/>
          </p:nvSpPr>
          <p:spPr bwMode="auto">
            <a:xfrm>
              <a:off x="2457188" y="3159268"/>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Oval 1130">
              <a:extLst>
                <a:ext uri="{FF2B5EF4-FFF2-40B4-BE49-F238E27FC236}">
                  <a16:creationId xmlns:a16="http://schemas.microsoft.com/office/drawing/2014/main" id="{2D32D70A-3490-420A-9F66-9440A81A0FC5}"/>
                </a:ext>
              </a:extLst>
            </p:cNvPr>
            <p:cNvSpPr>
              <a:spLocks noChangeArrowheads="1"/>
            </p:cNvSpPr>
            <p:nvPr/>
          </p:nvSpPr>
          <p:spPr bwMode="auto">
            <a:xfrm>
              <a:off x="2681779" y="3348923"/>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Oval 1131">
              <a:extLst>
                <a:ext uri="{FF2B5EF4-FFF2-40B4-BE49-F238E27FC236}">
                  <a16:creationId xmlns:a16="http://schemas.microsoft.com/office/drawing/2014/main" id="{26A66719-A059-44F3-ABD4-46E2E981CF92}"/>
                </a:ext>
              </a:extLst>
            </p:cNvPr>
            <p:cNvSpPr>
              <a:spLocks noChangeArrowheads="1"/>
            </p:cNvSpPr>
            <p:nvPr/>
          </p:nvSpPr>
          <p:spPr bwMode="auto">
            <a:xfrm>
              <a:off x="2312450" y="3493660"/>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Oval 1132">
              <a:extLst>
                <a:ext uri="{FF2B5EF4-FFF2-40B4-BE49-F238E27FC236}">
                  <a16:creationId xmlns:a16="http://schemas.microsoft.com/office/drawing/2014/main" id="{5AD599FE-DE1D-48C0-BD05-4D3655615E72}"/>
                </a:ext>
              </a:extLst>
            </p:cNvPr>
            <p:cNvSpPr>
              <a:spLocks noChangeArrowheads="1"/>
            </p:cNvSpPr>
            <p:nvPr/>
          </p:nvSpPr>
          <p:spPr bwMode="auto">
            <a:xfrm>
              <a:off x="2631869" y="3493660"/>
              <a:ext cx="29945" cy="29945"/>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1353929-A7DD-478E-9914-E8904F421A36}"/>
              </a:ext>
            </a:extLst>
          </p:cNvPr>
          <p:cNvGrpSpPr/>
          <p:nvPr/>
        </p:nvGrpSpPr>
        <p:grpSpPr>
          <a:xfrm>
            <a:off x="5884685" y="1936488"/>
            <a:ext cx="590172" cy="762182"/>
            <a:chOff x="5884685" y="1936488"/>
            <a:chExt cx="508059" cy="656136"/>
          </a:xfrm>
        </p:grpSpPr>
        <p:grpSp>
          <p:nvGrpSpPr>
            <p:cNvPr id="60" name="Group 8">
              <a:extLst>
                <a:ext uri="{FF2B5EF4-FFF2-40B4-BE49-F238E27FC236}">
                  <a16:creationId xmlns:a16="http://schemas.microsoft.com/office/drawing/2014/main" id="{7E424FF8-3307-4B14-9DB4-57DD8B30C69F}"/>
                </a:ext>
              </a:extLst>
            </p:cNvPr>
            <p:cNvGrpSpPr>
              <a:grpSpLocks noChangeAspect="1"/>
            </p:cNvGrpSpPr>
            <p:nvPr/>
          </p:nvGrpSpPr>
          <p:grpSpPr bwMode="auto">
            <a:xfrm>
              <a:off x="5884685" y="1936488"/>
              <a:ext cx="508059" cy="656136"/>
              <a:chOff x="6185" y="254"/>
              <a:chExt cx="199" cy="257"/>
            </a:xfrm>
          </p:grpSpPr>
          <p:sp>
            <p:nvSpPr>
              <p:cNvPr id="61" name="Freeform 9">
                <a:extLst>
                  <a:ext uri="{FF2B5EF4-FFF2-40B4-BE49-F238E27FC236}">
                    <a16:creationId xmlns:a16="http://schemas.microsoft.com/office/drawing/2014/main" id="{3C4A6488-A7E0-4431-A13F-2FCC71CF4A77}"/>
                  </a:ext>
                </a:extLst>
              </p:cNvPr>
              <p:cNvSpPr>
                <a:spLocks/>
              </p:cNvSpPr>
              <p:nvPr/>
            </p:nvSpPr>
            <p:spPr bwMode="auto">
              <a:xfrm>
                <a:off x="6217" y="254"/>
                <a:ext cx="99" cy="50"/>
              </a:xfrm>
              <a:custGeom>
                <a:avLst/>
                <a:gdLst>
                  <a:gd name="T0" fmla="*/ 0 w 160"/>
                  <a:gd name="T1" fmla="*/ 80 h 80"/>
                  <a:gd name="T2" fmla="*/ 0 w 160"/>
                  <a:gd name="T3" fmla="*/ 80 h 80"/>
                  <a:gd name="T4" fmla="*/ 160 w 160"/>
                  <a:gd name="T5" fmla="*/ 80 h 80"/>
                  <a:gd name="T6" fmla="*/ 160 w 160"/>
                  <a:gd name="T7" fmla="*/ 53 h 80"/>
                  <a:gd name="T8" fmla="*/ 107 w 160"/>
                  <a:gd name="T9" fmla="*/ 53 h 80"/>
                  <a:gd name="T10" fmla="*/ 107 w 160"/>
                  <a:gd name="T11" fmla="*/ 42 h 80"/>
                  <a:gd name="T12" fmla="*/ 107 w 160"/>
                  <a:gd name="T13" fmla="*/ 30 h 80"/>
                  <a:gd name="T14" fmla="*/ 105 w 160"/>
                  <a:gd name="T15" fmla="*/ 18 h 80"/>
                  <a:gd name="T16" fmla="*/ 101 w 160"/>
                  <a:gd name="T17" fmla="*/ 9 h 80"/>
                  <a:gd name="T18" fmla="*/ 93 w 160"/>
                  <a:gd name="T19" fmla="*/ 2 h 80"/>
                  <a:gd name="T20" fmla="*/ 80 w 160"/>
                  <a:gd name="T21" fmla="*/ 0 h 80"/>
                  <a:gd name="T22" fmla="*/ 63 w 160"/>
                  <a:gd name="T23" fmla="*/ 5 h 80"/>
                  <a:gd name="T24" fmla="*/ 55 w 160"/>
                  <a:gd name="T25" fmla="*/ 18 h 80"/>
                  <a:gd name="T26" fmla="*/ 53 w 160"/>
                  <a:gd name="T27" fmla="*/ 36 h 80"/>
                  <a:gd name="T28" fmla="*/ 53 w 160"/>
                  <a:gd name="T29" fmla="*/ 53 h 80"/>
                  <a:gd name="T30" fmla="*/ 0 w 160"/>
                  <a:gd name="T31" fmla="*/ 53 h 80"/>
                  <a:gd name="T32" fmla="*/ 0 w 16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80">
                    <a:moveTo>
                      <a:pt x="0" y="80"/>
                    </a:moveTo>
                    <a:lnTo>
                      <a:pt x="0" y="80"/>
                    </a:lnTo>
                    <a:lnTo>
                      <a:pt x="160" y="80"/>
                    </a:lnTo>
                    <a:lnTo>
                      <a:pt x="160" y="53"/>
                    </a:lnTo>
                    <a:lnTo>
                      <a:pt x="107" y="53"/>
                    </a:lnTo>
                    <a:cubicBezTo>
                      <a:pt x="107" y="49"/>
                      <a:pt x="107" y="46"/>
                      <a:pt x="107" y="42"/>
                    </a:cubicBezTo>
                    <a:cubicBezTo>
                      <a:pt x="107" y="38"/>
                      <a:pt x="107" y="34"/>
                      <a:pt x="107" y="30"/>
                    </a:cubicBezTo>
                    <a:cubicBezTo>
                      <a:pt x="107" y="26"/>
                      <a:pt x="106" y="22"/>
                      <a:pt x="105" y="18"/>
                    </a:cubicBezTo>
                    <a:cubicBezTo>
                      <a:pt x="104" y="15"/>
                      <a:pt x="103" y="11"/>
                      <a:pt x="101" y="9"/>
                    </a:cubicBezTo>
                    <a:cubicBezTo>
                      <a:pt x="99" y="6"/>
                      <a:pt x="96" y="4"/>
                      <a:pt x="93" y="2"/>
                    </a:cubicBezTo>
                    <a:cubicBezTo>
                      <a:pt x="90" y="0"/>
                      <a:pt x="85" y="0"/>
                      <a:pt x="80" y="0"/>
                    </a:cubicBezTo>
                    <a:cubicBezTo>
                      <a:pt x="72" y="0"/>
                      <a:pt x="67" y="1"/>
                      <a:pt x="63" y="5"/>
                    </a:cubicBezTo>
                    <a:cubicBezTo>
                      <a:pt x="59" y="9"/>
                      <a:pt x="57" y="13"/>
                      <a:pt x="55" y="18"/>
                    </a:cubicBezTo>
                    <a:cubicBezTo>
                      <a:pt x="54" y="24"/>
                      <a:pt x="53" y="30"/>
                      <a:pt x="53" y="36"/>
                    </a:cubicBezTo>
                    <a:cubicBezTo>
                      <a:pt x="53" y="42"/>
                      <a:pt x="53" y="48"/>
                      <a:pt x="53" y="53"/>
                    </a:cubicBezTo>
                    <a:lnTo>
                      <a:pt x="0" y="53"/>
                    </a:lnTo>
                    <a:lnTo>
                      <a:pt x="0" y="8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0">
                <a:extLst>
                  <a:ext uri="{FF2B5EF4-FFF2-40B4-BE49-F238E27FC236}">
                    <a16:creationId xmlns:a16="http://schemas.microsoft.com/office/drawing/2014/main" id="{71713161-C0B3-4367-B5A8-B880BE39E582}"/>
                  </a:ext>
                </a:extLst>
              </p:cNvPr>
              <p:cNvSpPr>
                <a:spLocks/>
              </p:cNvSpPr>
              <p:nvPr/>
            </p:nvSpPr>
            <p:spPr bwMode="auto">
              <a:xfrm>
                <a:off x="6185" y="287"/>
                <a:ext cx="165" cy="182"/>
              </a:xfrm>
              <a:custGeom>
                <a:avLst/>
                <a:gdLst>
                  <a:gd name="T0" fmla="*/ 0 w 266"/>
                  <a:gd name="T1" fmla="*/ 0 h 293"/>
                  <a:gd name="T2" fmla="*/ 0 w 266"/>
                  <a:gd name="T3" fmla="*/ 0 h 293"/>
                  <a:gd name="T4" fmla="*/ 0 w 266"/>
                  <a:gd name="T5" fmla="*/ 293 h 293"/>
                  <a:gd name="T6" fmla="*/ 133 w 266"/>
                  <a:gd name="T7" fmla="*/ 293 h 293"/>
                  <a:gd name="T8" fmla="*/ 133 w 266"/>
                  <a:gd name="T9" fmla="*/ 80 h 293"/>
                  <a:gd name="T10" fmla="*/ 266 w 266"/>
                  <a:gd name="T11" fmla="*/ 80 h 293"/>
                  <a:gd name="T12" fmla="*/ 266 w 266"/>
                  <a:gd name="T13" fmla="*/ 0 h 293"/>
                  <a:gd name="T14" fmla="*/ 240 w 266"/>
                  <a:gd name="T15" fmla="*/ 0 h 293"/>
                  <a:gd name="T16" fmla="*/ 240 w 266"/>
                  <a:gd name="T17" fmla="*/ 53 h 293"/>
                  <a:gd name="T18" fmla="*/ 26 w 266"/>
                  <a:gd name="T19" fmla="*/ 53 h 293"/>
                  <a:gd name="T20" fmla="*/ 26 w 266"/>
                  <a:gd name="T21" fmla="*/ 0 h 293"/>
                  <a:gd name="T22" fmla="*/ 0 w 266"/>
                  <a:gd name="T2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293">
                    <a:moveTo>
                      <a:pt x="0" y="0"/>
                    </a:moveTo>
                    <a:lnTo>
                      <a:pt x="0" y="0"/>
                    </a:lnTo>
                    <a:lnTo>
                      <a:pt x="0" y="293"/>
                    </a:lnTo>
                    <a:lnTo>
                      <a:pt x="133" y="293"/>
                    </a:lnTo>
                    <a:lnTo>
                      <a:pt x="133" y="80"/>
                    </a:lnTo>
                    <a:lnTo>
                      <a:pt x="266" y="80"/>
                    </a:lnTo>
                    <a:lnTo>
                      <a:pt x="266" y="0"/>
                    </a:lnTo>
                    <a:lnTo>
                      <a:pt x="240" y="0"/>
                    </a:lnTo>
                    <a:lnTo>
                      <a:pt x="240" y="53"/>
                    </a:lnTo>
                    <a:lnTo>
                      <a:pt x="26" y="53"/>
                    </a:lnTo>
                    <a:lnTo>
                      <a:pt x="26" y="0"/>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11">
                <a:extLst>
                  <a:ext uri="{FF2B5EF4-FFF2-40B4-BE49-F238E27FC236}">
                    <a16:creationId xmlns:a16="http://schemas.microsoft.com/office/drawing/2014/main" id="{48803809-3DDE-44D1-BE9E-F09F1FFBEB25}"/>
                  </a:ext>
                </a:extLst>
              </p:cNvPr>
              <p:cNvSpPr>
                <a:spLocks/>
              </p:cNvSpPr>
              <p:nvPr/>
            </p:nvSpPr>
            <p:spPr bwMode="auto">
              <a:xfrm>
                <a:off x="6284" y="354"/>
                <a:ext cx="100" cy="157"/>
              </a:xfrm>
              <a:custGeom>
                <a:avLst/>
                <a:gdLst>
                  <a:gd name="T0" fmla="*/ 160 w 160"/>
                  <a:gd name="T1" fmla="*/ 0 h 253"/>
                  <a:gd name="T2" fmla="*/ 160 w 160"/>
                  <a:gd name="T3" fmla="*/ 0 h 253"/>
                  <a:gd name="T4" fmla="*/ 0 w 160"/>
                  <a:gd name="T5" fmla="*/ 0 h 253"/>
                  <a:gd name="T6" fmla="*/ 0 w 160"/>
                  <a:gd name="T7" fmla="*/ 253 h 253"/>
                  <a:gd name="T8" fmla="*/ 160 w 160"/>
                  <a:gd name="T9" fmla="*/ 253 h 253"/>
                  <a:gd name="T10" fmla="*/ 160 w 160"/>
                  <a:gd name="T11" fmla="*/ 0 h 253"/>
                </a:gdLst>
                <a:ahLst/>
                <a:cxnLst>
                  <a:cxn ang="0">
                    <a:pos x="T0" y="T1"/>
                  </a:cxn>
                  <a:cxn ang="0">
                    <a:pos x="T2" y="T3"/>
                  </a:cxn>
                  <a:cxn ang="0">
                    <a:pos x="T4" y="T5"/>
                  </a:cxn>
                  <a:cxn ang="0">
                    <a:pos x="T6" y="T7"/>
                  </a:cxn>
                  <a:cxn ang="0">
                    <a:pos x="T8" y="T9"/>
                  </a:cxn>
                  <a:cxn ang="0">
                    <a:pos x="T10" y="T11"/>
                  </a:cxn>
                </a:cxnLst>
                <a:rect l="0" t="0" r="r" b="b"/>
                <a:pathLst>
                  <a:path w="160" h="253">
                    <a:moveTo>
                      <a:pt x="160" y="0"/>
                    </a:moveTo>
                    <a:lnTo>
                      <a:pt x="160" y="0"/>
                    </a:lnTo>
                    <a:lnTo>
                      <a:pt x="0" y="0"/>
                    </a:lnTo>
                    <a:lnTo>
                      <a:pt x="0" y="253"/>
                    </a:lnTo>
                    <a:lnTo>
                      <a:pt x="160" y="253"/>
                    </a:lnTo>
                    <a:lnTo>
                      <a:pt x="1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5" name="Freeform: Shape 64">
              <a:extLst>
                <a:ext uri="{FF2B5EF4-FFF2-40B4-BE49-F238E27FC236}">
                  <a16:creationId xmlns:a16="http://schemas.microsoft.com/office/drawing/2014/main" id="{8413A2D5-E3A2-4E75-8C13-0EAF5987FEB0}"/>
                </a:ext>
              </a:extLst>
            </p:cNvPr>
            <p:cNvSpPr/>
            <p:nvPr/>
          </p:nvSpPr>
          <p:spPr bwMode="auto">
            <a:xfrm flipH="1">
              <a:off x="6158124" y="2363860"/>
              <a:ext cx="192727" cy="210539"/>
            </a:xfrm>
            <a:custGeom>
              <a:avLst/>
              <a:gdLst>
                <a:gd name="connsiteX0" fmla="*/ 260596 w 1402358"/>
                <a:gd name="connsiteY0" fmla="*/ 0 h 1531963"/>
                <a:gd name="connsiteX1" fmla="*/ 0 w 1402358"/>
                <a:gd name="connsiteY1" fmla="*/ 0 h 1531963"/>
                <a:gd name="connsiteX2" fmla="*/ 822588 w 1402358"/>
                <a:gd name="connsiteY2" fmla="*/ 1531963 h 1531963"/>
                <a:gd name="connsiteX3" fmla="*/ 822588 w 1402358"/>
                <a:gd name="connsiteY3" fmla="*/ 1527769 h 1531963"/>
                <a:gd name="connsiteX4" fmla="*/ 1402358 w 1402358"/>
                <a:gd name="connsiteY4" fmla="*/ 598796 h 1531963"/>
                <a:gd name="connsiteX5" fmla="*/ 1097876 w 1402358"/>
                <a:gd name="connsiteY5" fmla="*/ 598796 h 1531963"/>
                <a:gd name="connsiteX6" fmla="*/ 822470 w 1402358"/>
                <a:gd name="connsiteY6" fmla="*/ 1040083 h 1531963"/>
                <a:gd name="connsiteX7" fmla="*/ 822470 w 1402358"/>
                <a:gd name="connsiteY7" fmla="*/ 1046417 h 153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2358" h="1531963">
                  <a:moveTo>
                    <a:pt x="260596" y="0"/>
                  </a:moveTo>
                  <a:lnTo>
                    <a:pt x="0" y="0"/>
                  </a:lnTo>
                  <a:lnTo>
                    <a:pt x="822588" y="1531963"/>
                  </a:lnTo>
                  <a:lnTo>
                    <a:pt x="822588" y="1527769"/>
                  </a:lnTo>
                  <a:lnTo>
                    <a:pt x="1402358" y="598796"/>
                  </a:lnTo>
                  <a:lnTo>
                    <a:pt x="1097876" y="598796"/>
                  </a:lnTo>
                  <a:lnTo>
                    <a:pt x="822470" y="1040083"/>
                  </a:lnTo>
                  <a:lnTo>
                    <a:pt x="822470" y="1046417"/>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613B1DE2-4448-4346-8688-014CA12A6293}"/>
              </a:ext>
            </a:extLst>
          </p:cNvPr>
          <p:cNvGrpSpPr/>
          <p:nvPr/>
        </p:nvGrpSpPr>
        <p:grpSpPr>
          <a:xfrm>
            <a:off x="9494192" y="1900537"/>
            <a:ext cx="789252" cy="688665"/>
            <a:chOff x="3146536" y="5760490"/>
            <a:chExt cx="536745" cy="468339"/>
          </a:xfrm>
        </p:grpSpPr>
        <p:sp>
          <p:nvSpPr>
            <p:cNvPr id="70" name="Freeform 975">
              <a:extLst>
                <a:ext uri="{FF2B5EF4-FFF2-40B4-BE49-F238E27FC236}">
                  <a16:creationId xmlns:a16="http://schemas.microsoft.com/office/drawing/2014/main" id="{831ECA9C-DF1B-42E8-9A3D-A15D3930E54E}"/>
                </a:ext>
              </a:extLst>
            </p:cNvPr>
            <p:cNvSpPr>
              <a:spLocks/>
            </p:cNvSpPr>
            <p:nvPr/>
          </p:nvSpPr>
          <p:spPr bwMode="auto">
            <a:xfrm>
              <a:off x="3146536" y="5897308"/>
              <a:ext cx="452549" cy="331521"/>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976">
              <a:extLst>
                <a:ext uri="{FF2B5EF4-FFF2-40B4-BE49-F238E27FC236}">
                  <a16:creationId xmlns:a16="http://schemas.microsoft.com/office/drawing/2014/main" id="{459457F6-803B-412E-B2A6-426492421776}"/>
                </a:ext>
              </a:extLst>
            </p:cNvPr>
            <p:cNvSpPr>
              <a:spLocks/>
            </p:cNvSpPr>
            <p:nvPr/>
          </p:nvSpPr>
          <p:spPr bwMode="auto">
            <a:xfrm>
              <a:off x="3499102" y="5760490"/>
              <a:ext cx="184179" cy="299947"/>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977">
              <a:extLst>
                <a:ext uri="{FF2B5EF4-FFF2-40B4-BE49-F238E27FC236}">
                  <a16:creationId xmlns:a16="http://schemas.microsoft.com/office/drawing/2014/main" id="{0CD08790-6C71-45E0-97E8-93C0B8104A64}"/>
                </a:ext>
              </a:extLst>
            </p:cNvPr>
            <p:cNvSpPr>
              <a:spLocks noChangeArrowheads="1"/>
            </p:cNvSpPr>
            <p:nvPr/>
          </p:nvSpPr>
          <p:spPr bwMode="auto">
            <a:xfrm>
              <a:off x="3330711" y="6160418"/>
              <a:ext cx="84195" cy="3683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978">
              <a:extLst>
                <a:ext uri="{FF2B5EF4-FFF2-40B4-BE49-F238E27FC236}">
                  <a16:creationId xmlns:a16="http://schemas.microsoft.com/office/drawing/2014/main" id="{DD59F821-B1EE-4969-8D57-A8A56A2D56DB}"/>
                </a:ext>
              </a:extLst>
            </p:cNvPr>
            <p:cNvSpPr>
              <a:spLocks noChangeArrowheads="1"/>
            </p:cNvSpPr>
            <p:nvPr/>
          </p:nvSpPr>
          <p:spPr bwMode="auto">
            <a:xfrm>
              <a:off x="3551724" y="5997291"/>
              <a:ext cx="84195" cy="31573"/>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85737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553998"/>
          </a:xfrm>
        </p:spPr>
        <p:txBody>
          <a:bodyPr/>
          <a:lstStyle/>
          <a:p>
            <a:pPr algn="l"/>
            <a:r>
              <a:rPr lang="en-US" dirty="0"/>
              <a:t>Best practices by phase</a:t>
            </a:r>
          </a:p>
        </p:txBody>
      </p:sp>
      <p:sp>
        <p:nvSpPr>
          <p:cNvPr id="85" name="TextBox 84">
            <a:extLst>
              <a:ext uri="{FF2B5EF4-FFF2-40B4-BE49-F238E27FC236}">
                <a16:creationId xmlns:a16="http://schemas.microsoft.com/office/drawing/2014/main" id="{032E5EA9-93D9-4C57-A770-A7ADBF3EB6BA}"/>
              </a:ext>
            </a:extLst>
          </p:cNvPr>
          <p:cNvSpPr txBox="1"/>
          <p:nvPr/>
        </p:nvSpPr>
        <p:spPr>
          <a:xfrm>
            <a:off x="329868" y="978304"/>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dirty="0">
                <a:ln w="3175">
                  <a:noFill/>
                </a:ln>
                <a:solidFill>
                  <a:srgbClr val="D83B01"/>
                </a:solidFill>
                <a:effectLst/>
                <a:uLnTx/>
                <a:uFillTx/>
                <a:latin typeface="Segoe UI Semibold"/>
                <a:ea typeface="+mn-ea"/>
                <a:cs typeface="Segoe UI" pitchFamily="34" charset="0"/>
              </a:rPr>
              <a:t>Learnings from at-scale Azure migrations</a:t>
            </a:r>
          </a:p>
        </p:txBody>
      </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5"/>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5"/>
            </a:solidFill>
            <a:prstDash val="solid"/>
            <a:headEnd type="none"/>
            <a:tailEnd type="none"/>
          </a:ln>
          <a:effectLst/>
        </p:spPr>
      </p:cxn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5"/>
            </a:solidFill>
            <a:prstDash val="solid"/>
            <a:headEnd type="none"/>
            <a:tailEnd type="none"/>
          </a:ln>
          <a:effectLst/>
        </p:spPr>
      </p:cxn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401390" y="1997065"/>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450661" y="1918494"/>
            <a:ext cx="499449" cy="497558"/>
            <a:chOff x="485973" y="1753765"/>
            <a:chExt cx="499449" cy="497558"/>
          </a:xfrm>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5"/>
            </a:solidFill>
            <a:prstDash val="solid"/>
            <a:headEnd type="none"/>
            <a:tailEnd type="none"/>
          </a:ln>
          <a:effectLst/>
        </p:spPr>
      </p:cxnSp>
      <p:grpSp>
        <p:nvGrpSpPr>
          <p:cNvPr id="96" name="Group 95">
            <a:extLst>
              <a:ext uri="{FF2B5EF4-FFF2-40B4-BE49-F238E27FC236}">
                <a16:creationId xmlns:a16="http://schemas.microsoft.com/office/drawing/2014/main" id="{45CBE607-BBF6-4217-9C5D-968CF60ED551}"/>
              </a:ext>
            </a:extLst>
          </p:cNvPr>
          <p:cNvGrpSpPr/>
          <p:nvPr/>
        </p:nvGrpSpPr>
        <p:grpSpPr>
          <a:xfrm>
            <a:off x="6237569" y="1974403"/>
            <a:ext cx="468400" cy="385740"/>
            <a:chOff x="10082121" y="5760490"/>
            <a:chExt cx="536745" cy="442025"/>
          </a:xfrm>
        </p:grpSpPr>
        <p:sp>
          <p:nvSpPr>
            <p:cNvPr id="97" name="Freeform 1403">
              <a:extLst>
                <a:ext uri="{FF2B5EF4-FFF2-40B4-BE49-F238E27FC236}">
                  <a16:creationId xmlns:a16="http://schemas.microsoft.com/office/drawing/2014/main" id="{2545D006-691B-4B42-86EF-F14948EC3D6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1404">
              <a:extLst>
                <a:ext uri="{FF2B5EF4-FFF2-40B4-BE49-F238E27FC236}">
                  <a16:creationId xmlns:a16="http://schemas.microsoft.com/office/drawing/2014/main" id="{A984BB38-1775-46C6-94F5-A3FF64427E32}"/>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5">
              <a:extLst>
                <a:ext uri="{FF2B5EF4-FFF2-40B4-BE49-F238E27FC236}">
                  <a16:creationId xmlns:a16="http://schemas.microsoft.com/office/drawing/2014/main" id="{E35324AF-8AF0-4B42-A7A7-B40F02215F1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64A39AB-A77E-4DA0-B931-D23E10A58EA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407">
              <a:extLst>
                <a:ext uri="{FF2B5EF4-FFF2-40B4-BE49-F238E27FC236}">
                  <a16:creationId xmlns:a16="http://schemas.microsoft.com/office/drawing/2014/main" id="{7B3AB554-2AD8-47A8-9E70-F06390F0440C}"/>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408">
              <a:extLst>
                <a:ext uri="{FF2B5EF4-FFF2-40B4-BE49-F238E27FC236}">
                  <a16:creationId xmlns:a16="http://schemas.microsoft.com/office/drawing/2014/main" id="{B0A2A06D-08FC-4749-A549-7A60D2AAC00E}"/>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07DFAFF-8C2E-43EA-B69F-AA08267529E2}"/>
              </a:ext>
            </a:extLst>
          </p:cNvPr>
          <p:cNvGrpSpPr/>
          <p:nvPr/>
        </p:nvGrpSpPr>
        <p:grpSpPr>
          <a:xfrm>
            <a:off x="9061876" y="1925562"/>
            <a:ext cx="483423" cy="483423"/>
            <a:chOff x="9162827" y="1753765"/>
            <a:chExt cx="483423" cy="483423"/>
          </a:xfrm>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45014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Text Placeholder 5">
            <a:extLst>
              <a:ext uri="{FF2B5EF4-FFF2-40B4-BE49-F238E27FC236}">
                <a16:creationId xmlns:a16="http://schemas.microsoft.com/office/drawing/2014/main" id="{6AFF289A-524E-4C14-99DF-BB4EB1F0EED4}"/>
              </a:ext>
            </a:extLst>
          </p:cNvPr>
          <p:cNvSpPr txBox="1">
            <a:spLocks/>
          </p:cNvSpPr>
          <p:nvPr/>
        </p:nvSpPr>
        <p:spPr>
          <a:xfrm>
            <a:off x="289766" y="2696561"/>
            <a:ext cx="2715361" cy="3976859"/>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Build an Inventory of apps, databases, &amp; VMs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Update or create service catalog with the Business, and beware departmental apps, databases &amp; reports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Look for good POC candidates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Assign priority, complexity &amp; risk to all items which will be migrated to Azure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Beware of higher security apps and those which integrate with firewalls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“Redesign” every app for Azure!</a:t>
            </a:r>
          </a:p>
        </p:txBody>
      </p:sp>
      <p:sp>
        <p:nvSpPr>
          <p:cNvPr id="81" name="Text Placeholder 5">
            <a:extLst>
              <a:ext uri="{FF2B5EF4-FFF2-40B4-BE49-F238E27FC236}">
                <a16:creationId xmlns:a16="http://schemas.microsoft.com/office/drawing/2014/main" id="{5C924F94-401D-4FDE-9C99-1D2F64D8E27B}"/>
              </a:ext>
            </a:extLst>
          </p:cNvPr>
          <p:cNvSpPr txBox="1">
            <a:spLocks/>
          </p:cNvSpPr>
          <p:nvPr/>
        </p:nvSpPr>
        <p:spPr>
          <a:xfrm>
            <a:off x="3227874" y="2672541"/>
            <a:ext cx="2655690" cy="359656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Choose the right tool for the job, and be flexible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Select more powerful sizes of Azure resources during the migration and scale down (saves time during migrations)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Involve the Business at every step, identify a contact for each group and demand testers and sign-off (no Monday madness)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Perform non-disruptive testing and performance testing prior to cutovers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Start with Easy, then move on to the hard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82" name="Text Placeholder 5">
            <a:extLst>
              <a:ext uri="{FF2B5EF4-FFF2-40B4-BE49-F238E27FC236}">
                <a16:creationId xmlns:a16="http://schemas.microsoft.com/office/drawing/2014/main" id="{91749243-F1EE-467F-AEEB-E7BE03344AEE}"/>
              </a:ext>
            </a:extLst>
          </p:cNvPr>
          <p:cNvSpPr txBox="1">
            <a:spLocks/>
          </p:cNvSpPr>
          <p:nvPr/>
        </p:nvSpPr>
        <p:spPr>
          <a:xfrm>
            <a:off x="6106310" y="2651609"/>
            <a:ext cx="2585108" cy="359656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Azure Cost Management is a critical tool</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Leverage Azure Hybrid Use Benefit for Windows and SQL along with Reserved Instances to save up to 80%  </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Scripts and Azure Automation should be used to shutdown VMs that aren’t needed 24x7</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Watch out for migration left overs like onetime backups sitting in Blob Storage or VHDs and Snapshots that aren’t being used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83" name="Text Placeholder 5">
            <a:extLst>
              <a:ext uri="{FF2B5EF4-FFF2-40B4-BE49-F238E27FC236}">
                <a16:creationId xmlns:a16="http://schemas.microsoft.com/office/drawing/2014/main" id="{3313AACB-C827-4678-B7DE-E9B5BE2BD30E}"/>
              </a:ext>
            </a:extLst>
          </p:cNvPr>
          <p:cNvSpPr txBox="1">
            <a:spLocks/>
          </p:cNvSpPr>
          <p:nvPr/>
        </p:nvSpPr>
        <p:spPr>
          <a:xfrm>
            <a:off x="9133237" y="2666900"/>
            <a:ext cx="2825112" cy="369185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Migration isn’t complete until it is fully operatized without monitoring, backup, failover and security configured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Partner solutions can be extended to the cloud if you use a third party backup, it will most likely work with Azure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Leverage Azure Automation or tools like Terraform, Chef &amp; Ansible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Leverage Platform tools such as Azure Security Center, Log Analytics and Application Insights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grpSp>
        <p:nvGrpSpPr>
          <p:cNvPr id="35" name="Group 34">
            <a:extLst>
              <a:ext uri="{FF2B5EF4-FFF2-40B4-BE49-F238E27FC236}">
                <a16:creationId xmlns:a16="http://schemas.microsoft.com/office/drawing/2014/main" id="{F0059303-8FD2-415B-9D8F-A58083218EDF}"/>
              </a:ext>
            </a:extLst>
          </p:cNvPr>
          <p:cNvGrpSpPr/>
          <p:nvPr/>
        </p:nvGrpSpPr>
        <p:grpSpPr>
          <a:xfrm>
            <a:off x="10711403" y="0"/>
            <a:ext cx="1480597" cy="789805"/>
            <a:chOff x="10711403" y="0"/>
            <a:chExt cx="1480597" cy="789805"/>
          </a:xfrm>
        </p:grpSpPr>
        <p:sp>
          <p:nvSpPr>
            <p:cNvPr id="36" name="Rectangle 35">
              <a:extLst>
                <a:ext uri="{FF2B5EF4-FFF2-40B4-BE49-F238E27FC236}">
                  <a16:creationId xmlns:a16="http://schemas.microsoft.com/office/drawing/2014/main" id="{0366EE81-9C8E-40CA-9B45-50B2E170E3FB}"/>
                </a:ext>
              </a:extLst>
            </p:cNvPr>
            <p:cNvSpPr/>
            <p:nvPr/>
          </p:nvSpPr>
          <p:spPr bwMode="auto">
            <a:xfrm>
              <a:off x="10711404" y="0"/>
              <a:ext cx="1480596"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A158A76A-8F4A-4BBC-A991-3E24C1EB8B94}"/>
                </a:ext>
              </a:extLst>
            </p:cNvPr>
            <p:cNvSpPr/>
            <p:nvPr/>
          </p:nvSpPr>
          <p:spPr bwMode="auto">
            <a:xfrm>
              <a:off x="10711403" y="552464"/>
              <a:ext cx="148059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Best Practice</a:t>
              </a:r>
            </a:p>
          </p:txBody>
        </p:sp>
        <p:grpSp>
          <p:nvGrpSpPr>
            <p:cNvPr id="38" name="Group 37">
              <a:extLst>
                <a:ext uri="{FF2B5EF4-FFF2-40B4-BE49-F238E27FC236}">
                  <a16:creationId xmlns:a16="http://schemas.microsoft.com/office/drawing/2014/main" id="{5A590ABB-EC54-4DDE-AD4C-87C5E54E54C1}"/>
                </a:ext>
              </a:extLst>
            </p:cNvPr>
            <p:cNvGrpSpPr/>
            <p:nvPr/>
          </p:nvGrpSpPr>
          <p:grpSpPr>
            <a:xfrm>
              <a:off x="11285328" y="109000"/>
              <a:ext cx="332747" cy="429728"/>
              <a:chOff x="5884685" y="1936488"/>
              <a:chExt cx="508059" cy="656136"/>
            </a:xfrm>
          </p:grpSpPr>
          <p:grpSp>
            <p:nvGrpSpPr>
              <p:cNvPr id="39" name="Group 8">
                <a:extLst>
                  <a:ext uri="{FF2B5EF4-FFF2-40B4-BE49-F238E27FC236}">
                    <a16:creationId xmlns:a16="http://schemas.microsoft.com/office/drawing/2014/main" id="{8F38D1ED-FBAA-474E-B708-B328BD637B28}"/>
                  </a:ext>
                </a:extLst>
              </p:cNvPr>
              <p:cNvGrpSpPr>
                <a:grpSpLocks noChangeAspect="1"/>
              </p:cNvGrpSpPr>
              <p:nvPr/>
            </p:nvGrpSpPr>
            <p:grpSpPr bwMode="auto">
              <a:xfrm>
                <a:off x="5884685" y="1936488"/>
                <a:ext cx="508059" cy="656136"/>
                <a:chOff x="6185" y="254"/>
                <a:chExt cx="199" cy="257"/>
              </a:xfrm>
            </p:grpSpPr>
            <p:sp>
              <p:nvSpPr>
                <p:cNvPr id="41" name="Freeform 9">
                  <a:extLst>
                    <a:ext uri="{FF2B5EF4-FFF2-40B4-BE49-F238E27FC236}">
                      <a16:creationId xmlns:a16="http://schemas.microsoft.com/office/drawing/2014/main" id="{9EAB74AC-1236-4603-9648-BBAA68E20B2F}"/>
                    </a:ext>
                  </a:extLst>
                </p:cNvPr>
                <p:cNvSpPr>
                  <a:spLocks/>
                </p:cNvSpPr>
                <p:nvPr/>
              </p:nvSpPr>
              <p:spPr bwMode="auto">
                <a:xfrm>
                  <a:off x="6217" y="254"/>
                  <a:ext cx="99" cy="50"/>
                </a:xfrm>
                <a:custGeom>
                  <a:avLst/>
                  <a:gdLst>
                    <a:gd name="T0" fmla="*/ 0 w 160"/>
                    <a:gd name="T1" fmla="*/ 80 h 80"/>
                    <a:gd name="T2" fmla="*/ 0 w 160"/>
                    <a:gd name="T3" fmla="*/ 80 h 80"/>
                    <a:gd name="T4" fmla="*/ 160 w 160"/>
                    <a:gd name="T5" fmla="*/ 80 h 80"/>
                    <a:gd name="T6" fmla="*/ 160 w 160"/>
                    <a:gd name="T7" fmla="*/ 53 h 80"/>
                    <a:gd name="T8" fmla="*/ 107 w 160"/>
                    <a:gd name="T9" fmla="*/ 53 h 80"/>
                    <a:gd name="T10" fmla="*/ 107 w 160"/>
                    <a:gd name="T11" fmla="*/ 42 h 80"/>
                    <a:gd name="T12" fmla="*/ 107 w 160"/>
                    <a:gd name="T13" fmla="*/ 30 h 80"/>
                    <a:gd name="T14" fmla="*/ 105 w 160"/>
                    <a:gd name="T15" fmla="*/ 18 h 80"/>
                    <a:gd name="T16" fmla="*/ 101 w 160"/>
                    <a:gd name="T17" fmla="*/ 9 h 80"/>
                    <a:gd name="T18" fmla="*/ 93 w 160"/>
                    <a:gd name="T19" fmla="*/ 2 h 80"/>
                    <a:gd name="T20" fmla="*/ 80 w 160"/>
                    <a:gd name="T21" fmla="*/ 0 h 80"/>
                    <a:gd name="T22" fmla="*/ 63 w 160"/>
                    <a:gd name="T23" fmla="*/ 5 h 80"/>
                    <a:gd name="T24" fmla="*/ 55 w 160"/>
                    <a:gd name="T25" fmla="*/ 18 h 80"/>
                    <a:gd name="T26" fmla="*/ 53 w 160"/>
                    <a:gd name="T27" fmla="*/ 36 h 80"/>
                    <a:gd name="T28" fmla="*/ 53 w 160"/>
                    <a:gd name="T29" fmla="*/ 53 h 80"/>
                    <a:gd name="T30" fmla="*/ 0 w 160"/>
                    <a:gd name="T31" fmla="*/ 53 h 80"/>
                    <a:gd name="T32" fmla="*/ 0 w 16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80">
                      <a:moveTo>
                        <a:pt x="0" y="80"/>
                      </a:moveTo>
                      <a:lnTo>
                        <a:pt x="0" y="80"/>
                      </a:lnTo>
                      <a:lnTo>
                        <a:pt x="160" y="80"/>
                      </a:lnTo>
                      <a:lnTo>
                        <a:pt x="160" y="53"/>
                      </a:lnTo>
                      <a:lnTo>
                        <a:pt x="107" y="53"/>
                      </a:lnTo>
                      <a:cubicBezTo>
                        <a:pt x="107" y="49"/>
                        <a:pt x="107" y="46"/>
                        <a:pt x="107" y="42"/>
                      </a:cubicBezTo>
                      <a:cubicBezTo>
                        <a:pt x="107" y="38"/>
                        <a:pt x="107" y="34"/>
                        <a:pt x="107" y="30"/>
                      </a:cubicBezTo>
                      <a:cubicBezTo>
                        <a:pt x="107" y="26"/>
                        <a:pt x="106" y="22"/>
                        <a:pt x="105" y="18"/>
                      </a:cubicBezTo>
                      <a:cubicBezTo>
                        <a:pt x="104" y="15"/>
                        <a:pt x="103" y="11"/>
                        <a:pt x="101" y="9"/>
                      </a:cubicBezTo>
                      <a:cubicBezTo>
                        <a:pt x="99" y="6"/>
                        <a:pt x="96" y="4"/>
                        <a:pt x="93" y="2"/>
                      </a:cubicBezTo>
                      <a:cubicBezTo>
                        <a:pt x="90" y="0"/>
                        <a:pt x="85" y="0"/>
                        <a:pt x="80" y="0"/>
                      </a:cubicBezTo>
                      <a:cubicBezTo>
                        <a:pt x="72" y="0"/>
                        <a:pt x="67" y="1"/>
                        <a:pt x="63" y="5"/>
                      </a:cubicBezTo>
                      <a:cubicBezTo>
                        <a:pt x="59" y="9"/>
                        <a:pt x="57" y="13"/>
                        <a:pt x="55" y="18"/>
                      </a:cubicBezTo>
                      <a:cubicBezTo>
                        <a:pt x="54" y="24"/>
                        <a:pt x="53" y="30"/>
                        <a:pt x="53" y="36"/>
                      </a:cubicBezTo>
                      <a:cubicBezTo>
                        <a:pt x="53" y="42"/>
                        <a:pt x="53" y="48"/>
                        <a:pt x="53" y="53"/>
                      </a:cubicBezTo>
                      <a:lnTo>
                        <a:pt x="0" y="53"/>
                      </a:lnTo>
                      <a:lnTo>
                        <a:pt x="0" y="8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0">
                  <a:extLst>
                    <a:ext uri="{FF2B5EF4-FFF2-40B4-BE49-F238E27FC236}">
                      <a16:creationId xmlns:a16="http://schemas.microsoft.com/office/drawing/2014/main" id="{F3A9E954-77DF-4856-A26E-42778E183E75}"/>
                    </a:ext>
                  </a:extLst>
                </p:cNvPr>
                <p:cNvSpPr>
                  <a:spLocks/>
                </p:cNvSpPr>
                <p:nvPr/>
              </p:nvSpPr>
              <p:spPr bwMode="auto">
                <a:xfrm>
                  <a:off x="6185" y="287"/>
                  <a:ext cx="165" cy="182"/>
                </a:xfrm>
                <a:custGeom>
                  <a:avLst/>
                  <a:gdLst>
                    <a:gd name="T0" fmla="*/ 0 w 266"/>
                    <a:gd name="T1" fmla="*/ 0 h 293"/>
                    <a:gd name="T2" fmla="*/ 0 w 266"/>
                    <a:gd name="T3" fmla="*/ 0 h 293"/>
                    <a:gd name="T4" fmla="*/ 0 w 266"/>
                    <a:gd name="T5" fmla="*/ 293 h 293"/>
                    <a:gd name="T6" fmla="*/ 133 w 266"/>
                    <a:gd name="T7" fmla="*/ 293 h 293"/>
                    <a:gd name="T8" fmla="*/ 133 w 266"/>
                    <a:gd name="T9" fmla="*/ 80 h 293"/>
                    <a:gd name="T10" fmla="*/ 266 w 266"/>
                    <a:gd name="T11" fmla="*/ 80 h 293"/>
                    <a:gd name="T12" fmla="*/ 266 w 266"/>
                    <a:gd name="T13" fmla="*/ 0 h 293"/>
                    <a:gd name="T14" fmla="*/ 240 w 266"/>
                    <a:gd name="T15" fmla="*/ 0 h 293"/>
                    <a:gd name="T16" fmla="*/ 240 w 266"/>
                    <a:gd name="T17" fmla="*/ 53 h 293"/>
                    <a:gd name="T18" fmla="*/ 26 w 266"/>
                    <a:gd name="T19" fmla="*/ 53 h 293"/>
                    <a:gd name="T20" fmla="*/ 26 w 266"/>
                    <a:gd name="T21" fmla="*/ 0 h 293"/>
                    <a:gd name="T22" fmla="*/ 0 w 266"/>
                    <a:gd name="T2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293">
                      <a:moveTo>
                        <a:pt x="0" y="0"/>
                      </a:moveTo>
                      <a:lnTo>
                        <a:pt x="0" y="0"/>
                      </a:lnTo>
                      <a:lnTo>
                        <a:pt x="0" y="293"/>
                      </a:lnTo>
                      <a:lnTo>
                        <a:pt x="133" y="293"/>
                      </a:lnTo>
                      <a:lnTo>
                        <a:pt x="133" y="80"/>
                      </a:lnTo>
                      <a:lnTo>
                        <a:pt x="266" y="80"/>
                      </a:lnTo>
                      <a:lnTo>
                        <a:pt x="266" y="0"/>
                      </a:lnTo>
                      <a:lnTo>
                        <a:pt x="240" y="0"/>
                      </a:lnTo>
                      <a:lnTo>
                        <a:pt x="240" y="53"/>
                      </a:lnTo>
                      <a:lnTo>
                        <a:pt x="26" y="53"/>
                      </a:lnTo>
                      <a:lnTo>
                        <a:pt x="26" y="0"/>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1">
                  <a:extLst>
                    <a:ext uri="{FF2B5EF4-FFF2-40B4-BE49-F238E27FC236}">
                      <a16:creationId xmlns:a16="http://schemas.microsoft.com/office/drawing/2014/main" id="{F7DE1837-6465-4A53-8963-FBD09EBB3A1C}"/>
                    </a:ext>
                  </a:extLst>
                </p:cNvPr>
                <p:cNvSpPr>
                  <a:spLocks/>
                </p:cNvSpPr>
                <p:nvPr/>
              </p:nvSpPr>
              <p:spPr bwMode="auto">
                <a:xfrm>
                  <a:off x="6284" y="354"/>
                  <a:ext cx="100" cy="157"/>
                </a:xfrm>
                <a:custGeom>
                  <a:avLst/>
                  <a:gdLst>
                    <a:gd name="T0" fmla="*/ 160 w 160"/>
                    <a:gd name="T1" fmla="*/ 0 h 253"/>
                    <a:gd name="T2" fmla="*/ 160 w 160"/>
                    <a:gd name="T3" fmla="*/ 0 h 253"/>
                    <a:gd name="T4" fmla="*/ 0 w 160"/>
                    <a:gd name="T5" fmla="*/ 0 h 253"/>
                    <a:gd name="T6" fmla="*/ 0 w 160"/>
                    <a:gd name="T7" fmla="*/ 253 h 253"/>
                    <a:gd name="T8" fmla="*/ 160 w 160"/>
                    <a:gd name="T9" fmla="*/ 253 h 253"/>
                    <a:gd name="T10" fmla="*/ 160 w 160"/>
                    <a:gd name="T11" fmla="*/ 0 h 253"/>
                  </a:gdLst>
                  <a:ahLst/>
                  <a:cxnLst>
                    <a:cxn ang="0">
                      <a:pos x="T0" y="T1"/>
                    </a:cxn>
                    <a:cxn ang="0">
                      <a:pos x="T2" y="T3"/>
                    </a:cxn>
                    <a:cxn ang="0">
                      <a:pos x="T4" y="T5"/>
                    </a:cxn>
                    <a:cxn ang="0">
                      <a:pos x="T6" y="T7"/>
                    </a:cxn>
                    <a:cxn ang="0">
                      <a:pos x="T8" y="T9"/>
                    </a:cxn>
                    <a:cxn ang="0">
                      <a:pos x="T10" y="T11"/>
                    </a:cxn>
                  </a:cxnLst>
                  <a:rect l="0" t="0" r="r" b="b"/>
                  <a:pathLst>
                    <a:path w="160" h="253">
                      <a:moveTo>
                        <a:pt x="160" y="0"/>
                      </a:moveTo>
                      <a:lnTo>
                        <a:pt x="160" y="0"/>
                      </a:lnTo>
                      <a:lnTo>
                        <a:pt x="0" y="0"/>
                      </a:lnTo>
                      <a:lnTo>
                        <a:pt x="0" y="253"/>
                      </a:lnTo>
                      <a:lnTo>
                        <a:pt x="160" y="253"/>
                      </a:lnTo>
                      <a:lnTo>
                        <a:pt x="1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 name="Freeform: Shape 39">
                <a:extLst>
                  <a:ext uri="{FF2B5EF4-FFF2-40B4-BE49-F238E27FC236}">
                    <a16:creationId xmlns:a16="http://schemas.microsoft.com/office/drawing/2014/main" id="{7345ACC9-2C39-405A-98D9-2CB194A5EFDC}"/>
                  </a:ext>
                </a:extLst>
              </p:cNvPr>
              <p:cNvSpPr/>
              <p:nvPr/>
            </p:nvSpPr>
            <p:spPr bwMode="auto">
              <a:xfrm flipH="1">
                <a:off x="6158124" y="2363860"/>
                <a:ext cx="192727" cy="210539"/>
              </a:xfrm>
              <a:custGeom>
                <a:avLst/>
                <a:gdLst>
                  <a:gd name="connsiteX0" fmla="*/ 260596 w 1402358"/>
                  <a:gd name="connsiteY0" fmla="*/ 0 h 1531963"/>
                  <a:gd name="connsiteX1" fmla="*/ 0 w 1402358"/>
                  <a:gd name="connsiteY1" fmla="*/ 0 h 1531963"/>
                  <a:gd name="connsiteX2" fmla="*/ 822588 w 1402358"/>
                  <a:gd name="connsiteY2" fmla="*/ 1531963 h 1531963"/>
                  <a:gd name="connsiteX3" fmla="*/ 822588 w 1402358"/>
                  <a:gd name="connsiteY3" fmla="*/ 1527769 h 1531963"/>
                  <a:gd name="connsiteX4" fmla="*/ 1402358 w 1402358"/>
                  <a:gd name="connsiteY4" fmla="*/ 598796 h 1531963"/>
                  <a:gd name="connsiteX5" fmla="*/ 1097876 w 1402358"/>
                  <a:gd name="connsiteY5" fmla="*/ 598796 h 1531963"/>
                  <a:gd name="connsiteX6" fmla="*/ 822470 w 1402358"/>
                  <a:gd name="connsiteY6" fmla="*/ 1040083 h 1531963"/>
                  <a:gd name="connsiteX7" fmla="*/ 822470 w 1402358"/>
                  <a:gd name="connsiteY7" fmla="*/ 1046417 h 153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2358" h="1531963">
                    <a:moveTo>
                      <a:pt x="260596" y="0"/>
                    </a:moveTo>
                    <a:lnTo>
                      <a:pt x="0" y="0"/>
                    </a:lnTo>
                    <a:lnTo>
                      <a:pt x="822588" y="1531963"/>
                    </a:lnTo>
                    <a:lnTo>
                      <a:pt x="822588" y="1527769"/>
                    </a:lnTo>
                    <a:lnTo>
                      <a:pt x="1402358" y="598796"/>
                    </a:lnTo>
                    <a:lnTo>
                      <a:pt x="1097876" y="598796"/>
                    </a:lnTo>
                    <a:lnTo>
                      <a:pt x="822470" y="1040083"/>
                    </a:lnTo>
                    <a:lnTo>
                      <a:pt x="822470" y="1046417"/>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36808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9BB-1BF2-4BB0-846A-CF44317EF9D8}"/>
              </a:ext>
            </a:extLst>
          </p:cNvPr>
          <p:cNvSpPr>
            <a:spLocks noGrp="1"/>
          </p:cNvSpPr>
          <p:nvPr>
            <p:ph type="title"/>
          </p:nvPr>
        </p:nvSpPr>
        <p:spPr>
          <a:xfrm>
            <a:off x="336412" y="435826"/>
            <a:ext cx="11018520" cy="1292662"/>
          </a:xfrm>
        </p:spPr>
        <p:txBody>
          <a:bodyPr/>
          <a:lstStyle/>
          <a:p>
            <a:r>
              <a:rPr lang="en-US" spc="-100"/>
              <a:t>Azure migration center </a:t>
            </a:r>
            <a:br>
              <a:rPr lang="en-US" spc="-100"/>
            </a:br>
            <a:r>
              <a:rPr lang="en-US" sz="2400" spc="0">
                <a:solidFill>
                  <a:schemeClr val="accent3"/>
                </a:solidFill>
                <a:cs typeface="Segoe UI Semilight" panose="020B0402040204020203" pitchFamily="34" charset="0"/>
              </a:rPr>
              <a:t>All things migration</a:t>
            </a:r>
            <a:br>
              <a:rPr lang="en-US" sz="2400" spc="0">
                <a:solidFill>
                  <a:schemeClr val="accent3"/>
                </a:solidFill>
                <a:cs typeface="Segoe UI Semilight" panose="020B0402040204020203" pitchFamily="34" charset="0"/>
              </a:rPr>
            </a:br>
            <a:endParaRPr lang="en-US" sz="2400" spc="0">
              <a:solidFill>
                <a:schemeClr val="accent3"/>
              </a:solidFill>
              <a:cs typeface="Segoe UI Semilight" panose="020B0402040204020203" pitchFamily="34" charset="0"/>
            </a:endParaRPr>
          </a:p>
        </p:txBody>
      </p:sp>
      <p:sp>
        <p:nvSpPr>
          <p:cNvPr id="6" name="TextBox 5">
            <a:extLst>
              <a:ext uri="{FF2B5EF4-FFF2-40B4-BE49-F238E27FC236}">
                <a16:creationId xmlns:a16="http://schemas.microsoft.com/office/drawing/2014/main" id="{8ABC1669-768D-4987-9622-2CF7C7DD5680}"/>
              </a:ext>
            </a:extLst>
          </p:cNvPr>
          <p:cNvSpPr txBox="1"/>
          <p:nvPr/>
        </p:nvSpPr>
        <p:spPr>
          <a:xfrm>
            <a:off x="8035987" y="5538063"/>
            <a:ext cx="2858155" cy="5724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mn-cs"/>
              </a:rPr>
              <a:t>Azure.com/Migration</a:t>
            </a:r>
          </a:p>
        </p:txBody>
      </p:sp>
      <p:pic>
        <p:nvPicPr>
          <p:cNvPr id="7" name="scrollAugust">
            <a:hlinkClick r:id="" action="ppaction://media"/>
            <a:extLst>
              <a:ext uri="{FF2B5EF4-FFF2-40B4-BE49-F238E27FC236}">
                <a16:creationId xmlns:a16="http://schemas.microsoft.com/office/drawing/2014/main" id="{A5A07F7D-3CE1-4359-B650-6D5A4D2203E5}"/>
              </a:ext>
            </a:extLst>
          </p:cNvPr>
          <p:cNvPicPr>
            <a:picLocks noChangeAspect="1"/>
          </p:cNvPicPr>
          <p:nvPr>
            <a:videoFile r:link="rId2"/>
            <p:extLst>
              <p:ext uri="{DAA4B4D4-6D71-4841-9C94-3DE7FCFB9230}">
                <p14:media xmlns:p14="http://schemas.microsoft.com/office/powerpoint/2010/main" r:embed="rId3">
                  <p14:trim st="1937" end="2161.3"/>
                </p14:media>
              </p:ext>
            </p:extLst>
          </p:nvPr>
        </p:nvPicPr>
        <p:blipFill>
          <a:blip r:embed="rId6"/>
          <a:stretch>
            <a:fillRect/>
          </a:stretch>
        </p:blipFill>
        <p:spPr>
          <a:xfrm>
            <a:off x="6387157" y="2148251"/>
            <a:ext cx="5579187" cy="3138293"/>
          </a:xfrm>
          <a:prstGeom prst="rect">
            <a:avLst/>
          </a:prstGeom>
          <a:effectLst>
            <a:outerShdw blurRad="50800" dist="38100" dir="2700000" algn="tl" rotWithShape="0">
              <a:prstClr val="black">
                <a:alpha val="40000"/>
              </a:prstClr>
            </a:outerShdw>
          </a:effectLst>
          <a:scene3d>
            <a:camera prst="perspectiveLeft"/>
            <a:lightRig rig="threePt" dir="t"/>
          </a:scene3d>
        </p:spPr>
      </p:pic>
      <p:sp>
        <p:nvSpPr>
          <p:cNvPr id="8" name="Title 1">
            <a:extLst>
              <a:ext uri="{FF2B5EF4-FFF2-40B4-BE49-F238E27FC236}">
                <a16:creationId xmlns:a16="http://schemas.microsoft.com/office/drawing/2014/main" id="{F3E2A3F2-E493-4876-81EA-0E5219F002FE}"/>
              </a:ext>
            </a:extLst>
          </p:cNvPr>
          <p:cNvSpPr txBox="1">
            <a:spLocks/>
          </p:cNvSpPr>
          <p:nvPr/>
        </p:nvSpPr>
        <p:spPr>
          <a:xfrm>
            <a:off x="225656" y="3914119"/>
            <a:ext cx="1644425"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journey and strategies</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9" name="TextBox 8">
            <a:extLst>
              <a:ext uri="{FF2B5EF4-FFF2-40B4-BE49-F238E27FC236}">
                <a16:creationId xmlns:a16="http://schemas.microsoft.com/office/drawing/2014/main" id="{99ABE29D-BC4A-4DC5-850A-9F2FE859CC67}"/>
              </a:ext>
            </a:extLst>
          </p:cNvPr>
          <p:cNvSpPr txBox="1"/>
          <p:nvPr/>
        </p:nvSpPr>
        <p:spPr>
          <a:xfrm>
            <a:off x="376231" y="3133800"/>
            <a:ext cx="1527662"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Guidance</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Title 1">
            <a:extLst>
              <a:ext uri="{FF2B5EF4-FFF2-40B4-BE49-F238E27FC236}">
                <a16:creationId xmlns:a16="http://schemas.microsoft.com/office/drawing/2014/main" id="{74410082-9EEE-40C3-8333-59CDCBF14565}"/>
              </a:ext>
            </a:extLst>
          </p:cNvPr>
          <p:cNvSpPr txBox="1">
            <a:spLocks/>
          </p:cNvSpPr>
          <p:nvPr/>
        </p:nvSpPr>
        <p:spPr>
          <a:xfrm>
            <a:off x="4674776" y="3914119"/>
            <a:ext cx="1828801"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experts</a:t>
            </a:r>
          </a:p>
        </p:txBody>
      </p:sp>
      <p:sp>
        <p:nvSpPr>
          <p:cNvPr id="11" name="TextBox 10">
            <a:extLst>
              <a:ext uri="{FF2B5EF4-FFF2-40B4-BE49-F238E27FC236}">
                <a16:creationId xmlns:a16="http://schemas.microsoft.com/office/drawing/2014/main" id="{A8F1B76C-DF04-43E6-A339-6F1EF04EA37D}"/>
              </a:ext>
            </a:extLst>
          </p:cNvPr>
          <p:cNvSpPr txBox="1"/>
          <p:nvPr/>
        </p:nvSpPr>
        <p:spPr>
          <a:xfrm>
            <a:off x="4918214" y="3133800"/>
            <a:ext cx="1352037"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Partners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34D98B5B-C2AE-45C2-B012-8F63E932B96D}"/>
              </a:ext>
            </a:extLst>
          </p:cNvPr>
          <p:cNvSpPr txBox="1">
            <a:spLocks/>
          </p:cNvSpPr>
          <p:nvPr/>
        </p:nvSpPr>
        <p:spPr>
          <a:xfrm>
            <a:off x="2435267" y="3914119"/>
            <a:ext cx="1828800"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Right tools for the job</a:t>
            </a:r>
          </a:p>
        </p:txBody>
      </p:sp>
      <p:sp>
        <p:nvSpPr>
          <p:cNvPr id="13" name="TextBox 12">
            <a:extLst>
              <a:ext uri="{FF2B5EF4-FFF2-40B4-BE49-F238E27FC236}">
                <a16:creationId xmlns:a16="http://schemas.microsoft.com/office/drawing/2014/main" id="{C4671587-FACF-49B1-A113-2BF825189EBC}"/>
              </a:ext>
            </a:extLst>
          </p:cNvPr>
          <p:cNvSpPr txBox="1"/>
          <p:nvPr/>
        </p:nvSpPr>
        <p:spPr>
          <a:xfrm>
            <a:off x="2927885" y="3133800"/>
            <a:ext cx="843564"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Tools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BD64322C-0625-4891-A857-D3E3B316D1A9}"/>
              </a:ext>
            </a:extLst>
          </p:cNvPr>
          <p:cNvCxnSpPr/>
          <p:nvPr/>
        </p:nvCxnSpPr>
        <p:spPr>
          <a:xfrm>
            <a:off x="225655" y="3795881"/>
            <a:ext cx="1828800" cy="0"/>
          </a:xfrm>
          <a:prstGeom prst="line">
            <a:avLst/>
          </a:prstGeom>
          <a:noFill/>
          <a:ln w="19050" cap="flat" cmpd="sng" algn="ctr">
            <a:solidFill>
              <a:schemeClr val="accent3"/>
            </a:solidFill>
            <a:prstDash val="solid"/>
            <a:headEnd type="none"/>
            <a:tailEnd type="none"/>
          </a:ln>
          <a:effectLst/>
        </p:spPr>
      </p:cxnSp>
      <p:cxnSp>
        <p:nvCxnSpPr>
          <p:cNvPr id="15" name="Straight Connector 14">
            <a:extLst>
              <a:ext uri="{FF2B5EF4-FFF2-40B4-BE49-F238E27FC236}">
                <a16:creationId xmlns:a16="http://schemas.microsoft.com/office/drawing/2014/main" id="{EE9755A9-B331-4BD5-A6E1-16FAD097A325}"/>
              </a:ext>
            </a:extLst>
          </p:cNvPr>
          <p:cNvCxnSpPr/>
          <p:nvPr/>
        </p:nvCxnSpPr>
        <p:spPr>
          <a:xfrm>
            <a:off x="2435267" y="3795881"/>
            <a:ext cx="1828800" cy="0"/>
          </a:xfrm>
          <a:prstGeom prst="line">
            <a:avLst/>
          </a:prstGeom>
          <a:noFill/>
          <a:ln w="19050" cap="flat" cmpd="sng" algn="ctr">
            <a:solidFill>
              <a:schemeClr val="accent3"/>
            </a:solidFill>
            <a:prstDash val="solid"/>
            <a:headEnd type="none"/>
            <a:tailEnd type="none"/>
          </a:ln>
          <a:effectLst/>
        </p:spPr>
      </p:cxnSp>
      <p:cxnSp>
        <p:nvCxnSpPr>
          <p:cNvPr id="16" name="Straight Connector 15">
            <a:extLst>
              <a:ext uri="{FF2B5EF4-FFF2-40B4-BE49-F238E27FC236}">
                <a16:creationId xmlns:a16="http://schemas.microsoft.com/office/drawing/2014/main" id="{F6216454-D668-4E76-86BA-C7B04699532B}"/>
              </a:ext>
            </a:extLst>
          </p:cNvPr>
          <p:cNvCxnSpPr/>
          <p:nvPr/>
        </p:nvCxnSpPr>
        <p:spPr>
          <a:xfrm>
            <a:off x="4679831" y="3795881"/>
            <a:ext cx="1828800" cy="0"/>
          </a:xfrm>
          <a:prstGeom prst="line">
            <a:avLst/>
          </a:prstGeom>
          <a:noFill/>
          <a:ln w="19050" cap="flat" cmpd="sng" algn="ctr">
            <a:solidFill>
              <a:schemeClr val="accent3"/>
            </a:solidFill>
            <a:prstDash val="solid"/>
            <a:headEnd type="none"/>
            <a:tailEnd type="none"/>
          </a:ln>
          <a:effectLst/>
        </p:spPr>
      </p:cxnSp>
    </p:spTree>
    <p:extLst>
      <p:ext uri="{BB962C8B-B14F-4D97-AF65-F5344CB8AC3E}">
        <p14:creationId xmlns:p14="http://schemas.microsoft.com/office/powerpoint/2010/main" val="2470285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B8830-9D64-4220-9D7E-47F498688F20}"/>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itle 4">
            <a:extLst>
              <a:ext uri="{FF2B5EF4-FFF2-40B4-BE49-F238E27FC236}">
                <a16:creationId xmlns:a16="http://schemas.microsoft.com/office/drawing/2014/main" id="{7495BBA5-B62F-48F9-B239-7F2813E1977D}"/>
              </a:ext>
            </a:extLst>
          </p:cNvPr>
          <p:cNvSpPr>
            <a:spLocks noGrp="1"/>
          </p:cNvSpPr>
          <p:nvPr>
            <p:ph type="title"/>
          </p:nvPr>
        </p:nvSpPr>
        <p:spPr>
          <a:xfrm>
            <a:off x="269240" y="354826"/>
            <a:ext cx="4039713" cy="1661993"/>
          </a:xfrm>
        </p:spPr>
        <p:txBody>
          <a:bodyPr/>
          <a:lstStyle/>
          <a:p>
            <a:r>
              <a:rPr lang="en-US" dirty="0">
                <a:solidFill>
                  <a:schemeClr val="tx1"/>
                </a:solidFill>
              </a:rPr>
              <a:t>Keep up to date on your Azure skills as you migrate </a:t>
            </a:r>
          </a:p>
        </p:txBody>
      </p:sp>
      <p:sp>
        <p:nvSpPr>
          <p:cNvPr id="25" name="Rectangle 24">
            <a:extLst>
              <a:ext uri="{FF2B5EF4-FFF2-40B4-BE49-F238E27FC236}">
                <a16:creationId xmlns:a16="http://schemas.microsoft.com/office/drawing/2014/main" id="{2EF3020E-70A2-42EC-863D-9ABB1AC81F60}"/>
              </a:ext>
            </a:extLst>
          </p:cNvPr>
          <p:cNvSpPr/>
          <p:nvPr/>
        </p:nvSpPr>
        <p:spPr>
          <a:xfrm>
            <a:off x="705966" y="2712171"/>
            <a:ext cx="3490253" cy="514368"/>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Microsoft.com/Learn</a:t>
            </a:r>
          </a:p>
        </p:txBody>
      </p:sp>
      <p:sp>
        <p:nvSpPr>
          <p:cNvPr id="33" name="arrow_15">
            <a:extLst>
              <a:ext uri="{FF2B5EF4-FFF2-40B4-BE49-F238E27FC236}">
                <a16:creationId xmlns:a16="http://schemas.microsoft.com/office/drawing/2014/main" id="{CF4427DA-3BE5-41F8-9579-D2A42D304750}"/>
              </a:ext>
            </a:extLst>
          </p:cNvPr>
          <p:cNvSpPr>
            <a:spLocks noChangeAspect="1" noEditPoints="1"/>
          </p:cNvSpPr>
          <p:nvPr/>
        </p:nvSpPr>
        <p:spPr bwMode="auto">
          <a:xfrm>
            <a:off x="338536" y="2747604"/>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Title 1">
            <a:extLst>
              <a:ext uri="{FF2B5EF4-FFF2-40B4-BE49-F238E27FC236}">
                <a16:creationId xmlns:a16="http://schemas.microsoft.com/office/drawing/2014/main" id="{F79B5945-18F5-4DB7-9F08-92056DF51277}"/>
              </a:ext>
            </a:extLst>
          </p:cNvPr>
          <p:cNvSpPr txBox="1">
            <a:spLocks/>
          </p:cNvSpPr>
          <p:nvPr/>
        </p:nvSpPr>
        <p:spPr>
          <a:xfrm>
            <a:off x="1033587" y="3651908"/>
            <a:ext cx="416889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Build skills quickly</a:t>
            </a:r>
          </a:p>
        </p:txBody>
      </p:sp>
      <p:sp>
        <p:nvSpPr>
          <p:cNvPr id="51" name="Title 1">
            <a:extLst>
              <a:ext uri="{FF2B5EF4-FFF2-40B4-BE49-F238E27FC236}">
                <a16:creationId xmlns:a16="http://schemas.microsoft.com/office/drawing/2014/main" id="{4E855849-5C84-4C82-8FD0-9551EA63C4B5}"/>
              </a:ext>
            </a:extLst>
          </p:cNvPr>
          <p:cNvSpPr txBox="1">
            <a:spLocks/>
          </p:cNvSpPr>
          <p:nvPr/>
        </p:nvSpPr>
        <p:spPr>
          <a:xfrm>
            <a:off x="874676" y="4298065"/>
            <a:ext cx="7076653"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Measure Azure skill proficiency </a:t>
            </a:r>
          </a:p>
        </p:txBody>
      </p:sp>
      <p:sp>
        <p:nvSpPr>
          <p:cNvPr id="52" name="Title 1">
            <a:extLst>
              <a:ext uri="{FF2B5EF4-FFF2-40B4-BE49-F238E27FC236}">
                <a16:creationId xmlns:a16="http://schemas.microsoft.com/office/drawing/2014/main" id="{A399DC8F-49A6-4882-A504-33884E419A51}"/>
              </a:ext>
            </a:extLst>
          </p:cNvPr>
          <p:cNvSpPr txBox="1">
            <a:spLocks/>
          </p:cNvSpPr>
          <p:nvPr/>
        </p:nvSpPr>
        <p:spPr>
          <a:xfrm>
            <a:off x="874677" y="4989906"/>
            <a:ext cx="4858386"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Role based certification &amp; training</a:t>
            </a:r>
          </a:p>
        </p:txBody>
      </p:sp>
      <p:pic>
        <p:nvPicPr>
          <p:cNvPr id="54" name="Picture Placeholder 22">
            <a:extLst>
              <a:ext uri="{FF2B5EF4-FFF2-40B4-BE49-F238E27FC236}">
                <a16:creationId xmlns:a16="http://schemas.microsoft.com/office/drawing/2014/main" id="{1BC23679-4249-4FDF-A3FC-D84D7A99DA21}"/>
              </a:ext>
            </a:extLst>
          </p:cNvPr>
          <p:cNvPicPr>
            <a:picLocks noChangeAspect="1"/>
          </p:cNvPicPr>
          <p:nvPr/>
        </p:nvPicPr>
        <p:blipFill>
          <a:blip r:embed="rId4"/>
          <a:srcRect l="3184" r="3184"/>
          <a:stretch>
            <a:fillRect/>
          </a:stretch>
        </p:blipFill>
        <p:spPr>
          <a:xfrm>
            <a:off x="6754280" y="1813340"/>
            <a:ext cx="4805542" cy="4379861"/>
          </a:xfrm>
          <a:prstGeom prst="rect">
            <a:avLst/>
          </a:prstGeom>
          <a:ln>
            <a:noFill/>
          </a:ln>
        </p:spPr>
      </p:pic>
      <p:sp>
        <p:nvSpPr>
          <p:cNvPr id="2" name="TextBox 1">
            <a:extLst>
              <a:ext uri="{FF2B5EF4-FFF2-40B4-BE49-F238E27FC236}">
                <a16:creationId xmlns:a16="http://schemas.microsoft.com/office/drawing/2014/main" id="{D5DECF2B-A707-42FA-8E41-6780C28C97F1}"/>
              </a:ext>
            </a:extLst>
          </p:cNvPr>
          <p:cNvSpPr txBox="1"/>
          <p:nvPr/>
        </p:nvSpPr>
        <p:spPr>
          <a:xfrm>
            <a:off x="6754280" y="217714"/>
            <a:ext cx="4805542" cy="141104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1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Announcing</a:t>
            </a: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free migration course </a:t>
            </a:r>
            <a:b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Assessing and Planning Azure Migration</a:t>
            </a: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87920813"/>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5C2DCB-EBBD-4A53-A60A-D8489F1F71F7}"/>
              </a:ext>
            </a:extLst>
          </p:cNvPr>
          <p:cNvSpPr txBox="1"/>
          <p:nvPr/>
        </p:nvSpPr>
        <p:spPr>
          <a:xfrm>
            <a:off x="235594" y="158996"/>
            <a:ext cx="11777111" cy="73250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Sarah Lean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 Solution Architect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lvl="0" algn="ctr">
              <a:defRPr/>
            </a:pP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Blogger </a:t>
            </a:r>
            <a:r>
              <a:rPr kumimoji="0" lang="en-GB" sz="2000" b="0" i="0" u="none" strike="noStrike" kern="1200" cap="none" spc="0" normalizeH="0" baseline="0" noProof="0" dirty="0">
                <a:ln>
                  <a:noFill/>
                </a:ln>
                <a:solidFill>
                  <a:srgbClr val="FFFF00"/>
                </a:solidFill>
                <a:effectLst/>
                <a:uLnTx/>
                <a:uFillTx/>
                <a:latin typeface="Segoe UI"/>
                <a:ea typeface="+mn-ea"/>
                <a:cs typeface="+mn-cs"/>
              </a:rPr>
              <a:t> |  </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Curler  </a:t>
            </a:r>
            <a:r>
              <a:rPr kumimoji="0" lang="en-GB" sz="2000" b="0" i="0" u="none" strike="noStrike" kern="1200" cap="none" spc="0" normalizeH="0" baseline="0" noProof="0" dirty="0">
                <a:ln>
                  <a:noFill/>
                </a:ln>
                <a:solidFill>
                  <a:srgbClr val="FFFF00"/>
                </a:solidFill>
                <a:effectLst/>
                <a:uLnTx/>
                <a:uFillTx/>
                <a:latin typeface="Segoe UI"/>
                <a:ea typeface="+mn-ea"/>
                <a:cs typeface="+mn-cs"/>
              </a:rPr>
              <a:t>|</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Photographer </a:t>
            </a:r>
            <a:r>
              <a:rPr kumimoji="0" lang="en-GB" sz="2000" b="0" i="0" u="none" strike="noStrike" kern="1200" cap="none" spc="0" normalizeH="0" baseline="0" noProof="0" dirty="0">
                <a:ln>
                  <a:noFill/>
                </a:ln>
                <a:solidFill>
                  <a:srgbClr val="FFFF00"/>
                </a:solidFill>
                <a:effectLst/>
                <a:uLnTx/>
                <a:uFillTx/>
                <a:latin typeface="Segoe UI"/>
                <a:ea typeface="+mn-ea"/>
                <a:cs typeface="+mn-cs"/>
              </a:rPr>
              <a:t> |  </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Book Lover  </a:t>
            </a:r>
            <a:r>
              <a:rPr kumimoji="0" lang="en-GB" sz="2000" b="0" i="0" u="none" strike="noStrike" kern="1200" cap="none" spc="0" normalizeH="0" baseline="0" noProof="0" dirty="0">
                <a:ln>
                  <a:noFill/>
                </a:ln>
                <a:solidFill>
                  <a:srgbClr val="FFFF00"/>
                </a:solidFill>
                <a:effectLst/>
                <a:uLnTx/>
                <a:uFillTx/>
                <a:latin typeface="Segoe UI"/>
                <a:ea typeface="+mn-ea"/>
                <a:cs typeface="+mn-cs"/>
              </a:rPr>
              <a:t>|</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Runner  </a:t>
            </a:r>
            <a:r>
              <a:rPr kumimoji="0" lang="en-GB" sz="2000" b="0" i="0" u="none" strike="noStrike" kern="1200" cap="none" spc="0" normalizeH="0" baseline="0" noProof="0" dirty="0">
                <a:ln>
                  <a:noFill/>
                </a:ln>
                <a:solidFill>
                  <a:srgbClr val="FFFF00"/>
                </a:solidFill>
                <a:effectLst/>
                <a:uLnTx/>
                <a:uFillTx/>
                <a:latin typeface="Segoe UI"/>
                <a:ea typeface="+mn-ea"/>
                <a:cs typeface="+mn-cs"/>
              </a:rPr>
              <a:t>| </a:t>
            </a: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Speaker </a:t>
            </a:r>
            <a:r>
              <a:rPr lang="en-GB" sz="2000" dirty="0">
                <a:solidFill>
                  <a:srgbClr val="FFFF00"/>
                </a:solidFill>
              </a:rPr>
              <a:t>| </a:t>
            </a:r>
            <a:r>
              <a:rPr lang="en-GB" sz="2000" dirty="0"/>
              <a:t>STEM Ambassador</a:t>
            </a:r>
            <a:r>
              <a:rPr kumimoji="0" lang="en-GB" sz="2000" b="0" i="0" u="none" strike="noStrike" kern="1200" cap="none" spc="0" normalizeH="0" baseline="0" noProof="0" dirty="0">
                <a:ln>
                  <a:noFill/>
                </a:ln>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13+ years experience in IT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2060"/>
                </a:solidFill>
                <a:effectLst/>
                <a:uLnTx/>
                <a:uFillTx/>
                <a:latin typeface="Segoe UI"/>
                <a:ea typeface="+mn-ea"/>
                <a:cs typeface="+mn-cs"/>
              </a:rPr>
              <a:t>@</a:t>
            </a:r>
            <a:r>
              <a:rPr kumimoji="0" lang="en-GB" sz="2400" b="0" i="0" u="none" strike="noStrike" kern="1200" cap="none" spc="0" normalizeH="0" baseline="0" noProof="0" dirty="0" err="1">
                <a:ln>
                  <a:noFill/>
                </a:ln>
                <a:solidFill>
                  <a:srgbClr val="002060"/>
                </a:solidFill>
                <a:effectLst/>
                <a:uLnTx/>
                <a:uFillTx/>
                <a:latin typeface="Segoe UI"/>
                <a:ea typeface="+mn-ea"/>
                <a:cs typeface="+mn-cs"/>
              </a:rPr>
              <a:t>TechieLass</a:t>
            </a:r>
            <a:endParaRPr kumimoji="0" lang="en-GB" sz="2400" b="0" i="0" u="none" strike="noStrike" kern="1200" cap="none" spc="0" normalizeH="0" baseline="0" noProof="0" dirty="0">
              <a:ln>
                <a:noFill/>
              </a:ln>
              <a:solidFill>
                <a:srgbClr val="00206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00206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206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https://www.techielass.com</a:t>
            </a:r>
            <a:r>
              <a:rPr kumimoji="0" lang="en-GB" sz="2400" b="0" i="0" u="none" strike="noStrike" kern="1200" cap="none" spc="0" normalizeH="0" baseline="0" noProof="0" dirty="0">
                <a:ln>
                  <a:noFill/>
                </a:ln>
                <a:solidFill>
                  <a:srgbClr val="00206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Oval 4">
            <a:extLst>
              <a:ext uri="{FF2B5EF4-FFF2-40B4-BE49-F238E27FC236}">
                <a16:creationId xmlns:a16="http://schemas.microsoft.com/office/drawing/2014/main" id="{9789DB3A-A997-4AC8-9006-5205BBA73080}"/>
              </a:ext>
            </a:extLst>
          </p:cNvPr>
          <p:cNvSpPr/>
          <p:nvPr/>
        </p:nvSpPr>
        <p:spPr>
          <a:xfrm>
            <a:off x="334383" y="5098566"/>
            <a:ext cx="1467522" cy="1539104"/>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728639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C7AA-4848-443E-9C1C-3BF669C89536}"/>
              </a:ext>
            </a:extLst>
          </p:cNvPr>
          <p:cNvSpPr>
            <a:spLocks noGrp="1"/>
          </p:cNvSpPr>
          <p:nvPr>
            <p:ph type="title"/>
          </p:nvPr>
        </p:nvSpPr>
        <p:spPr>
          <a:xfrm>
            <a:off x="2264644" y="1674141"/>
            <a:ext cx="8213555" cy="609398"/>
          </a:xfrm>
        </p:spPr>
        <p:txBody>
          <a:bodyPr/>
          <a:lstStyle/>
          <a:p>
            <a:r>
              <a:rPr lang="en-GB" sz="4400" u="sng" dirty="0">
                <a:solidFill>
                  <a:srgbClr val="5B2C82"/>
                </a:solidFill>
              </a:rPr>
              <a:t>https://aka.ms/sarahfeedback</a:t>
            </a:r>
          </a:p>
        </p:txBody>
      </p:sp>
      <p:pic>
        <p:nvPicPr>
          <p:cNvPr id="8" name="Graphic 7">
            <a:extLst>
              <a:ext uri="{FF2B5EF4-FFF2-40B4-BE49-F238E27FC236}">
                <a16:creationId xmlns:a16="http://schemas.microsoft.com/office/drawing/2014/main" id="{61DCD6FF-4CE0-411D-8F2F-7BEA7284E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613" y="2766887"/>
            <a:ext cx="10070773" cy="3615149"/>
          </a:xfrm>
          <a:prstGeom prst="rect">
            <a:avLst/>
          </a:prstGeom>
        </p:spPr>
      </p:pic>
      <p:sp>
        <p:nvSpPr>
          <p:cNvPr id="9" name="Rectangle 8">
            <a:extLst>
              <a:ext uri="{FF2B5EF4-FFF2-40B4-BE49-F238E27FC236}">
                <a16:creationId xmlns:a16="http://schemas.microsoft.com/office/drawing/2014/main" id="{09D2703E-B0F4-44E7-93DA-C451960C40AF}"/>
              </a:ext>
            </a:extLst>
          </p:cNvPr>
          <p:cNvSpPr/>
          <p:nvPr/>
        </p:nvSpPr>
        <p:spPr>
          <a:xfrm>
            <a:off x="3800666" y="3997369"/>
            <a:ext cx="4754122" cy="2123658"/>
          </a:xfrm>
          <a:prstGeom prst="rect">
            <a:avLst/>
          </a:prstGeom>
        </p:spPr>
        <p:txBody>
          <a:bodyPr wrap="none">
            <a:spAutoFit/>
          </a:bodyPr>
          <a:lstStyle/>
          <a:p>
            <a:r>
              <a:rPr lang="en-US" sz="4400" b="1" dirty="0">
                <a:solidFill>
                  <a:srgbClr val="5B2C82"/>
                </a:solidFill>
              </a:rPr>
              <a:t>Thank you | Q&amp;A</a:t>
            </a:r>
          </a:p>
          <a:p>
            <a:endParaRPr lang="en-US" sz="4400" b="1" dirty="0">
              <a:solidFill>
                <a:srgbClr val="5B2C82"/>
              </a:solidFill>
            </a:endParaRPr>
          </a:p>
          <a:p>
            <a:pPr algn="ctr"/>
            <a:r>
              <a:rPr lang="en-US" sz="4400" b="1" dirty="0">
                <a:solidFill>
                  <a:srgbClr val="5B2C82"/>
                </a:solidFill>
              </a:rPr>
              <a:t>@</a:t>
            </a:r>
            <a:r>
              <a:rPr lang="en-US" sz="4400" b="1" dirty="0" err="1">
                <a:solidFill>
                  <a:srgbClr val="5B2C82"/>
                </a:solidFill>
              </a:rPr>
              <a:t>TechieLass</a:t>
            </a:r>
            <a:endParaRPr lang="en-GB" sz="4400" b="1" dirty="0">
              <a:solidFill>
                <a:srgbClr val="5B2C82"/>
              </a:solidFill>
            </a:endParaRPr>
          </a:p>
        </p:txBody>
      </p:sp>
    </p:spTree>
    <p:extLst>
      <p:ext uri="{BB962C8B-B14F-4D97-AF65-F5344CB8AC3E}">
        <p14:creationId xmlns:p14="http://schemas.microsoft.com/office/powerpoint/2010/main" val="365308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xit" presetSubtype="4" fill="hold" nodeType="withEffect">
                                  <p:stCondLst>
                                    <p:cond delay="0"/>
                                  </p:stCondLst>
                                  <p:childTnLst>
                                    <p:anim calcmode="lin" valueType="num">
                                      <p:cBhvr additive="base">
                                        <p:cTn id="10" dur="500"/>
                                        <p:tgtEl>
                                          <p:spTgt spid="8"/>
                                        </p:tgtEl>
                                        <p:attrNameLst>
                                          <p:attrName>ppt_x</p:attrName>
                                        </p:attrNameLst>
                                      </p:cBhvr>
                                      <p:tavLst>
                                        <p:tav tm="0">
                                          <p:val>
                                            <p:strVal val="ppt_x"/>
                                          </p:val>
                                        </p:tav>
                                        <p:tav tm="100000">
                                          <p:val>
                                            <p:strVal val="ppt_x"/>
                                          </p:val>
                                        </p:tav>
                                      </p:tavLst>
                                    </p:anim>
                                    <p:anim calcmode="lin" valueType="num">
                                      <p:cBhvr additive="base">
                                        <p:cTn id="11" dur="500"/>
                                        <p:tgtEl>
                                          <p:spTgt spid="8"/>
                                        </p:tgtEl>
                                        <p:attrNameLst>
                                          <p:attrName>ppt_y</p:attrName>
                                        </p:attrNameLst>
                                      </p:cBhvr>
                                      <p:tavLst>
                                        <p:tav tm="0">
                                          <p:val>
                                            <p:strVal val="ppt_y"/>
                                          </p:val>
                                        </p:tav>
                                        <p:tav tm="100000">
                                          <p:val>
                                            <p:strVal val="1+ppt_h/2"/>
                                          </p:val>
                                        </p:tav>
                                      </p:tavLst>
                                    </p:anim>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672355"/>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drivers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989" y="1364833"/>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2722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44123E4-7069-4967-B315-F4420CAFA215}"/>
              </a:ext>
            </a:extLst>
          </p:cNvPr>
          <p:cNvSpPr txBox="1">
            <a:spLocks/>
          </p:cNvSpPr>
          <p:nvPr/>
        </p:nvSpPr>
        <p:spPr>
          <a:xfrm>
            <a:off x="6476999" y="289510"/>
            <a:ext cx="5148559" cy="1181862"/>
          </a:xfrm>
          <a:prstGeom prst="rect">
            <a:avLst/>
          </a:prstGeom>
        </p:spPr>
        <p:txBody>
          <a:bodyPr vert="horz" wrap="square" lIns="146304" tIns="91440" rIns="146304" bIns="91440" rtlCol="0" anchor="t">
            <a:spAutoFit/>
          </a:bodyPr>
          <a:lstStyle>
            <a:lvl1pPr algn="l" defTabSz="912813" rtl="0" eaLnBrk="0" fontAlgn="base" hangingPunct="0">
              <a:lnSpc>
                <a:spcPct val="90000"/>
              </a:lnSpc>
              <a:spcBef>
                <a:spcPct val="0"/>
              </a:spcBef>
              <a:spcAft>
                <a:spcPct val="0"/>
              </a:spcAft>
              <a:defRPr lang="en-US" sz="4800" kern="1200" spc="-100">
                <a:ln w="3175">
                  <a:noFill/>
                </a:ln>
                <a:solidFill>
                  <a:schemeClr val="tx1"/>
                </a:solidFill>
                <a:latin typeface="+mj-lt"/>
                <a:ea typeface="MS PGothic" panose="020B0600070205080204" pitchFamily="34" charset="-128"/>
                <a:cs typeface="Segoe UI" pitchFamily="34" charset="0"/>
              </a:defRPr>
            </a:lvl1pPr>
            <a:lvl2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2pPr>
            <a:lvl3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3pPr>
            <a:lvl4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4pPr>
            <a:lvl5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5pPr>
            <a:lvl6pPr marL="4572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6pPr>
            <a:lvl7pPr marL="9144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7pPr>
            <a:lvl8pPr marL="13716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8pPr>
            <a:lvl9pPr marL="18288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9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0" normalizeH="0" baseline="0" noProof="0" dirty="0">
                <a:ln w="3175">
                  <a:noFill/>
                </a:ln>
                <a:solidFill>
                  <a:srgbClr val="000000"/>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Impact of end of support</a:t>
            </a:r>
          </a:p>
        </p:txBody>
      </p:sp>
      <p:sp>
        <p:nvSpPr>
          <p:cNvPr id="28" name="Rectangle 27">
            <a:extLst>
              <a:ext uri="{FF2B5EF4-FFF2-40B4-BE49-F238E27FC236}">
                <a16:creationId xmlns:a16="http://schemas.microsoft.com/office/drawing/2014/main" id="{B29B3DD3-15D1-45EC-824E-FEB9174C2E65}"/>
              </a:ext>
            </a:extLst>
          </p:cNvPr>
          <p:cNvSpPr/>
          <p:nvPr>
            <p:custDataLst>
              <p:tags r:id="rId1"/>
            </p:custDataLst>
          </p:nvPr>
        </p:nvSpPr>
        <p:spPr>
          <a:xfrm>
            <a:off x="6360322" y="6549443"/>
            <a:ext cx="5779487" cy="229003"/>
          </a:xfrm>
          <a:prstGeom prst="rect">
            <a:avLst/>
          </a:prstGeom>
          <a:noFill/>
          <a:ln w="6350" cap="flat" cmpd="sng" algn="ctr">
            <a:noFill/>
            <a:prstDash val="solid"/>
            <a:headEnd type="none" w="med" len="med"/>
            <a:tailEnd type="none" w="med" len="med"/>
          </a:ln>
          <a:effectLst/>
        </p:spPr>
        <p:txBody>
          <a:bodyPr lIns="91440" tIns="44814" rIns="89630" bIns="44814" spcCol="182880" anchor="ctr">
            <a:spAutoFit/>
          </a:bodyPr>
          <a:lstStyle/>
          <a:p>
            <a:pPr marL="0" marR="0" lvl="0" indent="0" algn="r" defTabSz="89617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S PGothic" panose="020B0600070205080204" pitchFamily="34" charset="-128"/>
                <a:cs typeface="+mn-cs"/>
              </a:rPr>
              <a:t>Find lifecycle support deadlines at: </a:t>
            </a:r>
            <a:r>
              <a:rPr kumimoji="0" lang="en-US" sz="900" b="0" i="0" u="none" strike="noStrike" kern="1200" cap="none" spc="0" normalizeH="0" baseline="0" noProof="0" dirty="0">
                <a:ln>
                  <a:noFill/>
                </a:ln>
                <a:solidFill>
                  <a:srgbClr val="505050"/>
                </a:solidFill>
                <a:effectLst/>
                <a:uLnTx/>
                <a:uFillTx/>
                <a:latin typeface="Segoe UI"/>
                <a:ea typeface="MS PGothic" panose="020B0600070205080204" pitchFamily="34" charset="-128"/>
                <a:cs typeface="+mn-cs"/>
                <a:hlinkClick r:id="rId4"/>
              </a:rPr>
              <a:t>support.microsoft.com/lifecycle</a:t>
            </a:r>
            <a:r>
              <a:rPr kumimoji="0" lang="en-US" sz="900" b="0" i="0" u="none" strike="noStrike" kern="1200" cap="none" spc="0" normalizeH="0" baseline="0" noProof="0" dirty="0">
                <a:ln>
                  <a:noFill/>
                </a:ln>
                <a:solidFill>
                  <a:srgbClr val="505050"/>
                </a:solidFill>
                <a:effectLst/>
                <a:uLnTx/>
                <a:uFillTx/>
                <a:latin typeface="Segoe UI"/>
                <a:ea typeface="MS PGothic" panose="020B0600070205080204" pitchFamily="34" charset="-128"/>
                <a:cs typeface="+mn-cs"/>
              </a:rPr>
              <a:t> </a:t>
            </a:r>
          </a:p>
        </p:txBody>
      </p:sp>
      <p:sp>
        <p:nvSpPr>
          <p:cNvPr id="43" name="Rectangle 42">
            <a:extLst>
              <a:ext uri="{FF2B5EF4-FFF2-40B4-BE49-F238E27FC236}">
                <a16:creationId xmlns:a16="http://schemas.microsoft.com/office/drawing/2014/main" id="{6C30F87A-7F33-4049-8CDB-E0E2A54130BE}"/>
              </a:ext>
            </a:extLst>
          </p:cNvPr>
          <p:cNvSpPr/>
          <p:nvPr/>
        </p:nvSpPr>
        <p:spPr>
          <a:xfrm>
            <a:off x="406400" y="2680233"/>
            <a:ext cx="1684198" cy="523220"/>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SQL Server 2008 and 2008 R2</a:t>
            </a:r>
          </a:p>
        </p:txBody>
      </p:sp>
      <p:sp>
        <p:nvSpPr>
          <p:cNvPr id="59" name="Rectangle 58"/>
          <p:cNvSpPr/>
          <p:nvPr/>
        </p:nvSpPr>
        <p:spPr>
          <a:xfrm>
            <a:off x="7485431" y="2310990"/>
            <a:ext cx="2946514" cy="286232"/>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Semibold" charset="0"/>
                <a:ea typeface="+mn-ea"/>
                <a:cs typeface="Segoe UI Semibold" charset="0"/>
              </a:rPr>
              <a:t>No security updates</a:t>
            </a:r>
          </a:p>
        </p:txBody>
      </p:sp>
      <p:sp>
        <p:nvSpPr>
          <p:cNvPr id="69" name="Title 1">
            <a:extLst>
              <a:ext uri="{FF2B5EF4-FFF2-40B4-BE49-F238E27FC236}">
                <a16:creationId xmlns:a16="http://schemas.microsoft.com/office/drawing/2014/main" id="{86A53CF8-8747-4EFE-9034-55D389A9255A}"/>
              </a:ext>
            </a:extLst>
          </p:cNvPr>
          <p:cNvSpPr txBox="1">
            <a:spLocks/>
          </p:cNvSpPr>
          <p:nvPr/>
        </p:nvSpPr>
        <p:spPr>
          <a:xfrm>
            <a:off x="206265" y="194055"/>
            <a:ext cx="5744208" cy="1609120"/>
          </a:xfrm>
          <a:prstGeom prst="rect">
            <a:avLst/>
          </a:prstGeom>
        </p:spPr>
        <p:txBody>
          <a:bodyPr vert="horz" wrap="square" lIns="146304" tIns="91440" rIns="146304" bIns="91440" rtlCol="0" anchor="t">
            <a:noAutofit/>
          </a:bodyPr>
          <a:lstStyle>
            <a:lvl1pPr algn="l" defTabSz="912813" rtl="0" eaLnBrk="0" fontAlgn="base" hangingPunct="0">
              <a:lnSpc>
                <a:spcPct val="90000"/>
              </a:lnSpc>
              <a:spcBef>
                <a:spcPct val="0"/>
              </a:spcBef>
              <a:spcAft>
                <a:spcPct val="0"/>
              </a:spcAft>
              <a:defRPr lang="en-US" sz="4800" kern="1200" spc="-100">
                <a:ln w="3175">
                  <a:noFill/>
                </a:ln>
                <a:solidFill>
                  <a:schemeClr val="tx1"/>
                </a:solidFill>
                <a:latin typeface="+mj-lt"/>
                <a:ea typeface="MS PGothic" panose="020B0600070205080204" pitchFamily="34" charset="-128"/>
                <a:cs typeface="Segoe UI" pitchFamily="34" charset="0"/>
              </a:defRPr>
            </a:lvl1pPr>
            <a:lvl2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2pPr>
            <a:lvl3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3pPr>
            <a:lvl4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4pPr>
            <a:lvl5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5pPr>
            <a:lvl6pPr marL="4572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6pPr>
            <a:lvl7pPr marL="9144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7pPr>
            <a:lvl8pPr marL="13716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8pPr>
            <a:lvl9pPr marL="18288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9pPr>
          </a:lstStyle>
          <a:p>
            <a:pPr marL="0" marR="0" lvl="0" indent="0" algn="l" defTabSz="914400" rtl="0" eaLnBrk="1" fontAlgn="base" latinLnBrk="0" hangingPunct="1">
              <a:lnSpc>
                <a:spcPct val="100000"/>
              </a:lnSpc>
              <a:spcBef>
                <a:spcPts val="1635"/>
              </a:spcBef>
              <a:spcAft>
                <a:spcPct val="0"/>
              </a:spcAft>
              <a:buClrTx/>
              <a:buSzTx/>
              <a:buFontTx/>
              <a:buNone/>
              <a:tabLst/>
              <a:defRPr/>
            </a:pPr>
            <a:endParaRPr kumimoji="0" lang="en-US" sz="4313" b="0" i="0" u="none" strike="noStrike" kern="1200" cap="none" spc="-100" normalizeH="0" baseline="0" noProof="0" dirty="0">
              <a:ln w="3175">
                <a:noFill/>
              </a:ln>
              <a:solidFill>
                <a:srgbClr val="505050"/>
              </a:solidFill>
              <a:effectLst/>
              <a:uLnTx/>
              <a:uFillTx/>
              <a:latin typeface="Segoe UI Light"/>
              <a:ea typeface="MS PGothic" panose="020B0600070205080204" pitchFamily="34" charset="-128"/>
              <a:cs typeface="Segoe UI" pitchFamily="34" charset="0"/>
            </a:endParaRPr>
          </a:p>
        </p:txBody>
      </p:sp>
      <p:sp>
        <p:nvSpPr>
          <p:cNvPr id="61" name="Rectangle 60"/>
          <p:cNvSpPr/>
          <p:nvPr/>
        </p:nvSpPr>
        <p:spPr>
          <a:xfrm>
            <a:off x="7485431" y="3565828"/>
            <a:ext cx="3428398" cy="286232"/>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Semibold" charset="0"/>
                <a:ea typeface="+mn-ea"/>
                <a:cs typeface="Segoe UI Semibold" charset="0"/>
              </a:rPr>
              <a:t>Compliance concerns</a:t>
            </a:r>
          </a:p>
        </p:txBody>
      </p:sp>
      <p:sp>
        <p:nvSpPr>
          <p:cNvPr id="62" name="Rectangle 61"/>
          <p:cNvSpPr/>
          <p:nvPr/>
        </p:nvSpPr>
        <p:spPr>
          <a:xfrm>
            <a:off x="7485431" y="4839061"/>
            <a:ext cx="3657345" cy="286232"/>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Semibold" charset="0"/>
                <a:ea typeface="+mn-ea"/>
                <a:cs typeface="Segoe UI Semibold" charset="0"/>
              </a:rPr>
              <a:t>Missed innovation opportunities</a:t>
            </a:r>
          </a:p>
        </p:txBody>
      </p:sp>
      <p:cxnSp>
        <p:nvCxnSpPr>
          <p:cNvPr id="45" name="Straight Connector 44">
            <a:extLst>
              <a:ext uri="{FF2B5EF4-FFF2-40B4-BE49-F238E27FC236}">
                <a16:creationId xmlns:a16="http://schemas.microsoft.com/office/drawing/2014/main" id="{774204D5-18B5-4517-BDCF-664091D480EB}"/>
              </a:ext>
            </a:extLst>
          </p:cNvPr>
          <p:cNvCxnSpPr>
            <a:cxnSpLocks/>
          </p:cNvCxnSpPr>
          <p:nvPr/>
        </p:nvCxnSpPr>
        <p:spPr bwMode="auto">
          <a:xfrm>
            <a:off x="3805769" y="2431862"/>
            <a:ext cx="0" cy="2576917"/>
          </a:xfrm>
          <a:prstGeom prst="line">
            <a:avLst/>
          </a:prstGeom>
          <a:ln w="12700" cmpd="sng">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4F6818B-8683-4071-A5BF-D53506E38A73}"/>
              </a:ext>
            </a:extLst>
          </p:cNvPr>
          <p:cNvCxnSpPr>
            <a:cxnSpLocks/>
          </p:cNvCxnSpPr>
          <p:nvPr/>
        </p:nvCxnSpPr>
        <p:spPr bwMode="auto">
          <a:xfrm>
            <a:off x="4795802" y="2472655"/>
            <a:ext cx="0" cy="2536124"/>
          </a:xfrm>
          <a:prstGeom prst="line">
            <a:avLst/>
          </a:prstGeom>
          <a:ln w="12700" cmpd="sng">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E1117D0-3432-4960-A9DB-3DD2559B3291}"/>
              </a:ext>
            </a:extLst>
          </p:cNvPr>
          <p:cNvCxnSpPr>
            <a:cxnSpLocks/>
          </p:cNvCxnSpPr>
          <p:nvPr/>
        </p:nvCxnSpPr>
        <p:spPr bwMode="auto">
          <a:xfrm>
            <a:off x="2832427" y="2448180"/>
            <a:ext cx="0" cy="2560599"/>
          </a:xfrm>
          <a:prstGeom prst="line">
            <a:avLst/>
          </a:prstGeom>
          <a:ln w="12700" cmpd="sng">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09CC65E-5554-4256-9E76-7E92ECCEE3E5}"/>
              </a:ext>
            </a:extLst>
          </p:cNvPr>
          <p:cNvSpPr/>
          <p:nvPr/>
        </p:nvSpPr>
        <p:spPr bwMode="auto">
          <a:xfrm>
            <a:off x="2231320" y="2593010"/>
            <a:ext cx="2144911" cy="697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3428" rIns="89642" bIns="143428" anchor="ctr"/>
          <a:lstStyle/>
          <a:p>
            <a:pPr marL="0" marR="0" lvl="0" indent="0" algn="l" defTabSz="93192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Extended Support</a:t>
            </a:r>
          </a:p>
          <a:p>
            <a:pPr marL="0" marR="0" lvl="0" indent="0" algn="l" defTabSz="93192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ends July 9, 2019</a:t>
            </a:r>
          </a:p>
        </p:txBody>
      </p:sp>
      <p:sp>
        <p:nvSpPr>
          <p:cNvPr id="31" name="Rectangle 30">
            <a:extLst>
              <a:ext uri="{FF2B5EF4-FFF2-40B4-BE49-F238E27FC236}">
                <a16:creationId xmlns:a16="http://schemas.microsoft.com/office/drawing/2014/main" id="{B50D7473-C3C6-47C8-92CC-1C1105D2FEA9}"/>
              </a:ext>
            </a:extLst>
          </p:cNvPr>
          <p:cNvSpPr/>
          <p:nvPr/>
        </p:nvSpPr>
        <p:spPr>
          <a:xfrm>
            <a:off x="2573381" y="5010897"/>
            <a:ext cx="518091" cy="276999"/>
          </a:xfrm>
          <a:prstGeom prst="rect">
            <a:avLst/>
          </a:prstGeom>
        </p:spPr>
        <p:txBody>
          <a:bodyPr wrap="none">
            <a:spAutoFit/>
          </a:bodyPr>
          <a:lstStyle/>
          <a:p>
            <a:pPr marL="0" marR="0" lvl="0" indent="0" algn="ctr" defTabSz="914367"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2018</a:t>
            </a:r>
          </a:p>
        </p:txBody>
      </p:sp>
      <p:sp>
        <p:nvSpPr>
          <p:cNvPr id="32" name="Rectangle 31">
            <a:extLst>
              <a:ext uri="{FF2B5EF4-FFF2-40B4-BE49-F238E27FC236}">
                <a16:creationId xmlns:a16="http://schemas.microsoft.com/office/drawing/2014/main" id="{282928B3-A746-4DD5-9FC9-4FD260224CE7}"/>
              </a:ext>
            </a:extLst>
          </p:cNvPr>
          <p:cNvSpPr/>
          <p:nvPr/>
        </p:nvSpPr>
        <p:spPr>
          <a:xfrm>
            <a:off x="3548091" y="5010897"/>
            <a:ext cx="518091" cy="276999"/>
          </a:xfrm>
          <a:prstGeom prst="rect">
            <a:avLst/>
          </a:prstGeom>
        </p:spPr>
        <p:txBody>
          <a:bodyPr wrap="none">
            <a:spAutoFit/>
          </a:bodyPr>
          <a:lstStyle/>
          <a:p>
            <a:pPr marL="0" marR="0" lvl="0" indent="0" algn="ctr" defTabSz="914367"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2019</a:t>
            </a:r>
          </a:p>
        </p:txBody>
      </p:sp>
      <p:sp>
        <p:nvSpPr>
          <p:cNvPr id="38" name="Rectangle 37">
            <a:extLst>
              <a:ext uri="{FF2B5EF4-FFF2-40B4-BE49-F238E27FC236}">
                <a16:creationId xmlns:a16="http://schemas.microsoft.com/office/drawing/2014/main" id="{8FE967F8-3708-4DD9-A429-9FA80C393BD6}"/>
              </a:ext>
            </a:extLst>
          </p:cNvPr>
          <p:cNvSpPr/>
          <p:nvPr/>
        </p:nvSpPr>
        <p:spPr>
          <a:xfrm>
            <a:off x="4544247" y="5010897"/>
            <a:ext cx="518091" cy="276999"/>
          </a:xfrm>
          <a:prstGeom prst="rect">
            <a:avLst/>
          </a:prstGeom>
        </p:spPr>
        <p:txBody>
          <a:bodyPr wrap="none">
            <a:spAutoFit/>
          </a:bodyPr>
          <a:lstStyle/>
          <a:p>
            <a:pPr marL="0" marR="0" lvl="0" indent="0" algn="ctr" defTabSz="914367"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2020</a:t>
            </a:r>
          </a:p>
        </p:txBody>
      </p:sp>
      <p:sp>
        <p:nvSpPr>
          <p:cNvPr id="40" name="Rectangle 39">
            <a:extLst>
              <a:ext uri="{FF2B5EF4-FFF2-40B4-BE49-F238E27FC236}">
                <a16:creationId xmlns:a16="http://schemas.microsoft.com/office/drawing/2014/main" id="{9552774D-ABA7-44E9-9D93-ABCA6AF71E0D}"/>
              </a:ext>
            </a:extLst>
          </p:cNvPr>
          <p:cNvSpPr/>
          <p:nvPr/>
        </p:nvSpPr>
        <p:spPr bwMode="auto">
          <a:xfrm>
            <a:off x="2234129" y="3828208"/>
            <a:ext cx="2723023" cy="697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3428" rIns="89642" bIns="143428" anchor="ctr"/>
          <a:lstStyle/>
          <a:p>
            <a:pPr marL="0" marR="0" lvl="0" indent="0" algn="l" defTabSz="93192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Extended Support</a:t>
            </a:r>
          </a:p>
          <a:p>
            <a:pPr marL="0" marR="0" lvl="0" indent="0" algn="l" defTabSz="93192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ends January 14, 2020</a:t>
            </a:r>
          </a:p>
        </p:txBody>
      </p:sp>
      <p:sp>
        <p:nvSpPr>
          <p:cNvPr id="41" name="Rectangle 40">
            <a:extLst>
              <a:ext uri="{FF2B5EF4-FFF2-40B4-BE49-F238E27FC236}">
                <a16:creationId xmlns:a16="http://schemas.microsoft.com/office/drawing/2014/main" id="{441D86DF-D394-4C48-B1F9-DD74B2A6D6DB}"/>
              </a:ext>
            </a:extLst>
          </p:cNvPr>
          <p:cNvSpPr/>
          <p:nvPr/>
        </p:nvSpPr>
        <p:spPr>
          <a:xfrm>
            <a:off x="269241" y="3915431"/>
            <a:ext cx="1821357" cy="523220"/>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Windows Server 2008 and 2008 R2</a:t>
            </a:r>
          </a:p>
        </p:txBody>
      </p:sp>
      <p:sp>
        <p:nvSpPr>
          <p:cNvPr id="5" name="Title 4">
            <a:extLst>
              <a:ext uri="{FF2B5EF4-FFF2-40B4-BE49-F238E27FC236}">
                <a16:creationId xmlns:a16="http://schemas.microsoft.com/office/drawing/2014/main" id="{4D4DA88F-2115-4DD8-ADDE-8153F79ECCBF}"/>
              </a:ext>
            </a:extLst>
          </p:cNvPr>
          <p:cNvSpPr>
            <a:spLocks noGrp="1"/>
          </p:cNvSpPr>
          <p:nvPr>
            <p:ph type="title"/>
          </p:nvPr>
        </p:nvSpPr>
        <p:spPr>
          <a:xfrm>
            <a:off x="269241" y="289511"/>
            <a:ext cx="5242559" cy="1526590"/>
          </a:xfrm>
        </p:spPr>
        <p:txBody>
          <a:bodyPr/>
          <a:lstStyle/>
          <a:p>
            <a:r>
              <a:rPr lang="en-US" sz="3600" dirty="0"/>
              <a:t>Deadline to act before end of support</a:t>
            </a:r>
          </a:p>
        </p:txBody>
      </p:sp>
      <p:grpSp>
        <p:nvGrpSpPr>
          <p:cNvPr id="34" name="Group 33">
            <a:extLst>
              <a:ext uri="{FF2B5EF4-FFF2-40B4-BE49-F238E27FC236}">
                <a16:creationId xmlns:a16="http://schemas.microsoft.com/office/drawing/2014/main" id="{84A70D2A-47EE-1948-A8EE-F2023FE4A004}"/>
              </a:ext>
            </a:extLst>
          </p:cNvPr>
          <p:cNvGrpSpPr/>
          <p:nvPr/>
        </p:nvGrpSpPr>
        <p:grpSpPr>
          <a:xfrm flipH="1">
            <a:off x="6660154" y="1952321"/>
            <a:ext cx="566608" cy="752779"/>
            <a:chOff x="5322936" y="1573423"/>
            <a:chExt cx="311642" cy="414039"/>
          </a:xfrm>
        </p:grpSpPr>
        <p:sp>
          <p:nvSpPr>
            <p:cNvPr id="35" name="Freeform: Shape 16">
              <a:extLst>
                <a:ext uri="{FF2B5EF4-FFF2-40B4-BE49-F238E27FC236}">
                  <a16:creationId xmlns:a16="http://schemas.microsoft.com/office/drawing/2014/main" id="{FCBB5207-58C3-954A-B3FF-694074A0446E}"/>
                </a:ext>
              </a:extLst>
            </p:cNvPr>
            <p:cNvSpPr/>
            <p:nvPr/>
          </p:nvSpPr>
          <p:spPr>
            <a:xfrm>
              <a:off x="5322936" y="1752140"/>
              <a:ext cx="311642" cy="235322"/>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Shape 17">
              <a:extLst>
                <a:ext uri="{FF2B5EF4-FFF2-40B4-BE49-F238E27FC236}">
                  <a16:creationId xmlns:a16="http://schemas.microsoft.com/office/drawing/2014/main" id="{694AB421-1E4A-5F47-8F02-E2D29308567A}"/>
                </a:ext>
              </a:extLst>
            </p:cNvPr>
            <p:cNvSpPr/>
            <p:nvPr/>
          </p:nvSpPr>
          <p:spPr>
            <a:xfrm>
              <a:off x="5450773" y="1847541"/>
              <a:ext cx="57240" cy="5724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Shape 18">
              <a:extLst>
                <a:ext uri="{FF2B5EF4-FFF2-40B4-BE49-F238E27FC236}">
                  <a16:creationId xmlns:a16="http://schemas.microsoft.com/office/drawing/2014/main" id="{0A7E96F8-C629-FF46-937B-9A696D33C036}"/>
                </a:ext>
              </a:extLst>
            </p:cNvPr>
            <p:cNvSpPr/>
            <p:nvPr/>
          </p:nvSpPr>
          <p:spPr>
            <a:xfrm>
              <a:off x="5373816" y="1573423"/>
              <a:ext cx="209882" cy="18444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81" h="184441">
                  <a:moveTo>
                    <a:pt x="201932" y="68371"/>
                  </a:moveTo>
                  <a:cubicBezTo>
                    <a:pt x="196844" y="55650"/>
                    <a:pt x="189847" y="44838"/>
                    <a:pt x="180307" y="35298"/>
                  </a:cubicBezTo>
                  <a:cubicBezTo>
                    <a:pt x="171403" y="25758"/>
                    <a:pt x="160591" y="18126"/>
                    <a:pt x="147871" y="13038"/>
                  </a:cubicBezTo>
                  <a:cubicBezTo>
                    <a:pt x="135151" y="7314"/>
                    <a:pt x="121795" y="4770"/>
                    <a:pt x="107167" y="4770"/>
                  </a:cubicBezTo>
                  <a:cubicBezTo>
                    <a:pt x="92539" y="4770"/>
                    <a:pt x="79183" y="7314"/>
                    <a:pt x="66463" y="13038"/>
                  </a:cubicBezTo>
                  <a:cubicBezTo>
                    <a:pt x="53743" y="18762"/>
                    <a:pt x="42930" y="25758"/>
                    <a:pt x="34026" y="35298"/>
                  </a:cubicBezTo>
                  <a:cubicBezTo>
                    <a:pt x="25122" y="44838"/>
                    <a:pt x="17490" y="55650"/>
                    <a:pt x="12402" y="68371"/>
                  </a:cubicBezTo>
                  <a:cubicBezTo>
                    <a:pt x="7314" y="80455"/>
                    <a:pt x="4770" y="93175"/>
                    <a:pt x="4770" y="107167"/>
                  </a:cubicBezTo>
                  <a:lnTo>
                    <a:pt x="30210" y="107167"/>
                  </a:lnTo>
                  <a:cubicBezTo>
                    <a:pt x="30210" y="96991"/>
                    <a:pt x="32118" y="87451"/>
                    <a:pt x="35934" y="78547"/>
                  </a:cubicBezTo>
                  <a:cubicBezTo>
                    <a:pt x="39750" y="69007"/>
                    <a:pt x="45474" y="60738"/>
                    <a:pt x="51834" y="53742"/>
                  </a:cubicBezTo>
                  <a:cubicBezTo>
                    <a:pt x="58830" y="46746"/>
                    <a:pt x="67098" y="41022"/>
                    <a:pt x="76003" y="36570"/>
                  </a:cubicBezTo>
                  <a:cubicBezTo>
                    <a:pt x="85543" y="32754"/>
                    <a:pt x="95719" y="30210"/>
                    <a:pt x="106531" y="30210"/>
                  </a:cubicBezTo>
                  <a:cubicBezTo>
                    <a:pt x="117343" y="30210"/>
                    <a:pt x="127519" y="32118"/>
                    <a:pt x="137059" y="36570"/>
                  </a:cubicBezTo>
                  <a:cubicBezTo>
                    <a:pt x="146599" y="40386"/>
                    <a:pt x="154867" y="46110"/>
                    <a:pt x="161227" y="53742"/>
                  </a:cubicBezTo>
                  <a:cubicBezTo>
                    <a:pt x="168223" y="60738"/>
                    <a:pt x="173311" y="69007"/>
                    <a:pt x="177127" y="78547"/>
                  </a:cubicBezTo>
                  <a:cubicBezTo>
                    <a:pt x="180944" y="88087"/>
                    <a:pt x="182851" y="98263"/>
                    <a:pt x="182851" y="109075"/>
                  </a:cubicBezTo>
                  <a:lnTo>
                    <a:pt x="182851" y="183487"/>
                  </a:lnTo>
                  <a:lnTo>
                    <a:pt x="208292" y="183487"/>
                  </a:lnTo>
                  <a:lnTo>
                    <a:pt x="208292" y="109075"/>
                  </a:lnTo>
                  <a:cubicBezTo>
                    <a:pt x="209564" y="94447"/>
                    <a:pt x="207020" y="81091"/>
                    <a:pt x="201932" y="68371"/>
                  </a:cubicBezTo>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48936F5-E92C-5247-A992-E2B68F54EDEB}"/>
              </a:ext>
            </a:extLst>
          </p:cNvPr>
          <p:cNvGrpSpPr/>
          <p:nvPr/>
        </p:nvGrpSpPr>
        <p:grpSpPr>
          <a:xfrm>
            <a:off x="6652016" y="3296978"/>
            <a:ext cx="669072" cy="741622"/>
            <a:chOff x="6677416" y="3423978"/>
            <a:chExt cx="828284" cy="918098"/>
          </a:xfrm>
        </p:grpSpPr>
        <p:grpSp>
          <p:nvGrpSpPr>
            <p:cNvPr id="2" name="Group 1">
              <a:extLst>
                <a:ext uri="{FF2B5EF4-FFF2-40B4-BE49-F238E27FC236}">
                  <a16:creationId xmlns:a16="http://schemas.microsoft.com/office/drawing/2014/main" id="{55D7EADC-04DC-054B-8BDA-38263C73C86A}"/>
                </a:ext>
              </a:extLst>
            </p:cNvPr>
            <p:cNvGrpSpPr/>
            <p:nvPr/>
          </p:nvGrpSpPr>
          <p:grpSpPr>
            <a:xfrm>
              <a:off x="6677416" y="3423978"/>
              <a:ext cx="675883" cy="918098"/>
              <a:chOff x="9865117" y="528378"/>
              <a:chExt cx="525792" cy="714219"/>
            </a:xfrm>
          </p:grpSpPr>
          <p:sp>
            <p:nvSpPr>
              <p:cNvPr id="39" name="Rectangle 38">
                <a:extLst>
                  <a:ext uri="{FF2B5EF4-FFF2-40B4-BE49-F238E27FC236}">
                    <a16:creationId xmlns:a16="http://schemas.microsoft.com/office/drawing/2014/main" id="{5207BE7E-1B0A-344A-A8E6-DE52E3945C0A}"/>
                  </a:ext>
                </a:extLst>
              </p:cNvPr>
              <p:cNvSpPr/>
              <p:nvPr/>
            </p:nvSpPr>
            <p:spPr>
              <a:xfrm>
                <a:off x="9865117" y="615932"/>
                <a:ext cx="525792" cy="626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1D34FE9A-4E4A-2348-B5A4-9C7D728354D3}"/>
                  </a:ext>
                </a:extLst>
              </p:cNvPr>
              <p:cNvSpPr/>
              <p:nvPr/>
            </p:nvSpPr>
            <p:spPr>
              <a:xfrm>
                <a:off x="9920195" y="580962"/>
                <a:ext cx="415636" cy="73299"/>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Rounded Rectangle 54">
                <a:extLst>
                  <a:ext uri="{FF2B5EF4-FFF2-40B4-BE49-F238E27FC236}">
                    <a16:creationId xmlns:a16="http://schemas.microsoft.com/office/drawing/2014/main" id="{FD34764E-0CF2-DE42-AB8D-94FD0F898A89}"/>
                  </a:ext>
                </a:extLst>
              </p:cNvPr>
              <p:cNvSpPr/>
              <p:nvPr/>
            </p:nvSpPr>
            <p:spPr>
              <a:xfrm>
                <a:off x="10013264" y="528378"/>
                <a:ext cx="229497" cy="71717"/>
              </a:xfrm>
              <a:prstGeom prst="roundRect">
                <a:avLst/>
              </a:prstGeom>
              <a:solidFill>
                <a:srgbClr val="50E6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28EA6337-6E6E-1746-95DD-246F2BE32594}"/>
                </a:ext>
              </a:extLst>
            </p:cNvPr>
            <p:cNvGrpSpPr/>
            <p:nvPr/>
          </p:nvGrpSpPr>
          <p:grpSpPr>
            <a:xfrm>
              <a:off x="7033835" y="3810000"/>
              <a:ext cx="471865" cy="428997"/>
              <a:chOff x="475731" y="1805172"/>
              <a:chExt cx="303387" cy="275825"/>
            </a:xfrm>
          </p:grpSpPr>
          <p:sp>
            <p:nvSpPr>
              <p:cNvPr id="57" name="Freeform 5">
                <a:extLst>
                  <a:ext uri="{FF2B5EF4-FFF2-40B4-BE49-F238E27FC236}">
                    <a16:creationId xmlns:a16="http://schemas.microsoft.com/office/drawing/2014/main" id="{FD367F93-C66D-054B-9FB1-48A4D6EDA03E}"/>
                  </a:ext>
                </a:extLst>
              </p:cNvPr>
              <p:cNvSpPr>
                <a:spLocks noEditPoints="1"/>
              </p:cNvSpPr>
              <p:nvPr/>
            </p:nvSpPr>
            <p:spPr bwMode="auto">
              <a:xfrm>
                <a:off x="475731" y="1805172"/>
                <a:ext cx="303387" cy="275825"/>
              </a:xfrm>
              <a:prstGeom prst="triangle">
                <a:avLst/>
              </a:prstGeom>
              <a:solidFill>
                <a:srgbClr val="50E6FF"/>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6FFDA2DF-34A4-4647-942F-C37FF70D7014}"/>
                  </a:ext>
                </a:extLst>
              </p:cNvPr>
              <p:cNvGrpSpPr/>
              <p:nvPr/>
            </p:nvGrpSpPr>
            <p:grpSpPr>
              <a:xfrm>
                <a:off x="627425" y="1886736"/>
                <a:ext cx="0" cy="160366"/>
                <a:chOff x="4791447" y="2616042"/>
                <a:chExt cx="0" cy="1427764"/>
              </a:xfrm>
              <a:solidFill>
                <a:srgbClr val="0078D7"/>
              </a:solidFill>
            </p:grpSpPr>
            <p:cxnSp>
              <p:nvCxnSpPr>
                <p:cNvPr id="60" name="Straight Connector 59">
                  <a:extLst>
                    <a:ext uri="{FF2B5EF4-FFF2-40B4-BE49-F238E27FC236}">
                      <a16:creationId xmlns:a16="http://schemas.microsoft.com/office/drawing/2014/main" id="{756134D4-7325-4F48-9235-8AABB9A894C7}"/>
                    </a:ext>
                  </a:extLst>
                </p:cNvPr>
                <p:cNvCxnSpPr>
                  <a:cxnSpLocks/>
                </p:cNvCxnSpPr>
                <p:nvPr/>
              </p:nvCxnSpPr>
              <p:spPr>
                <a:xfrm>
                  <a:off x="4791447" y="2616042"/>
                  <a:ext cx="0" cy="1030199"/>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577D43D-B924-C949-803F-35CE323DA92A}"/>
                    </a:ext>
                  </a:extLst>
                </p:cNvPr>
                <p:cNvCxnSpPr>
                  <a:cxnSpLocks/>
                </p:cNvCxnSpPr>
                <p:nvPr/>
              </p:nvCxnSpPr>
              <p:spPr>
                <a:xfrm>
                  <a:off x="4791447" y="3793908"/>
                  <a:ext cx="0" cy="249898"/>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4" name="Group 63">
            <a:extLst>
              <a:ext uri="{FF2B5EF4-FFF2-40B4-BE49-F238E27FC236}">
                <a16:creationId xmlns:a16="http://schemas.microsoft.com/office/drawing/2014/main" id="{549CC6CE-6EED-0042-8959-BF6684513EEB}"/>
              </a:ext>
            </a:extLst>
          </p:cNvPr>
          <p:cNvGrpSpPr/>
          <p:nvPr/>
        </p:nvGrpSpPr>
        <p:grpSpPr>
          <a:xfrm>
            <a:off x="6703210" y="4595972"/>
            <a:ext cx="459590" cy="714074"/>
            <a:chOff x="8963810" y="4164172"/>
            <a:chExt cx="408796" cy="635154"/>
          </a:xfrm>
        </p:grpSpPr>
        <p:sp>
          <p:nvSpPr>
            <p:cNvPr id="65" name="Freeform: Shape 276">
              <a:extLst>
                <a:ext uri="{FF2B5EF4-FFF2-40B4-BE49-F238E27FC236}">
                  <a16:creationId xmlns:a16="http://schemas.microsoft.com/office/drawing/2014/main" id="{C49C0145-28FA-2A45-AC0E-1AFFC1458C52}"/>
                </a:ext>
              </a:extLst>
            </p:cNvPr>
            <p:cNvSpPr/>
            <p:nvPr/>
          </p:nvSpPr>
          <p:spPr>
            <a:xfrm>
              <a:off x="8963810" y="4164172"/>
              <a:ext cx="408796" cy="406196"/>
            </a:xfrm>
            <a:custGeom>
              <a:avLst/>
              <a:gdLst>
                <a:gd name="connsiteX0" fmla="*/ 204398 w 408796"/>
                <a:gd name="connsiteY0" fmla="*/ 0 h 406196"/>
                <a:gd name="connsiteX1" fmla="*/ 408796 w 408796"/>
                <a:gd name="connsiteY1" fmla="*/ 203098 h 406196"/>
                <a:gd name="connsiteX2" fmla="*/ 348929 w 408796"/>
                <a:gd name="connsiteY2" fmla="*/ 346710 h 406196"/>
                <a:gd name="connsiteX3" fmla="*/ 344929 w 408796"/>
                <a:gd name="connsiteY3" fmla="*/ 349390 h 406196"/>
                <a:gd name="connsiteX4" fmla="*/ 344929 w 408796"/>
                <a:gd name="connsiteY4" fmla="*/ 406195 h 406196"/>
                <a:gd name="connsiteX5" fmla="*/ 204408 w 408796"/>
                <a:gd name="connsiteY5" fmla="*/ 406195 h 406196"/>
                <a:gd name="connsiteX6" fmla="*/ 204398 w 408796"/>
                <a:gd name="connsiteY6" fmla="*/ 406196 h 406196"/>
                <a:gd name="connsiteX7" fmla="*/ 204388 w 408796"/>
                <a:gd name="connsiteY7" fmla="*/ 406195 h 406196"/>
                <a:gd name="connsiteX8" fmla="*/ 63868 w 408796"/>
                <a:gd name="connsiteY8" fmla="*/ 406195 h 406196"/>
                <a:gd name="connsiteX9" fmla="*/ 63868 w 408796"/>
                <a:gd name="connsiteY9" fmla="*/ 349391 h 406196"/>
                <a:gd name="connsiteX10" fmla="*/ 59867 w 408796"/>
                <a:gd name="connsiteY10" fmla="*/ 346710 h 406196"/>
                <a:gd name="connsiteX11" fmla="*/ 0 w 408796"/>
                <a:gd name="connsiteY11" fmla="*/ 203098 h 406196"/>
                <a:gd name="connsiteX12" fmla="*/ 204398 w 408796"/>
                <a:gd name="connsiteY12" fmla="*/ 0 h 40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8796" h="406196">
                  <a:moveTo>
                    <a:pt x="204398" y="0"/>
                  </a:moveTo>
                  <a:cubicBezTo>
                    <a:pt x="317284" y="0"/>
                    <a:pt x="408796" y="90930"/>
                    <a:pt x="408796" y="203098"/>
                  </a:cubicBezTo>
                  <a:cubicBezTo>
                    <a:pt x="408796" y="259182"/>
                    <a:pt x="385918" y="309957"/>
                    <a:pt x="348929" y="346710"/>
                  </a:cubicBezTo>
                  <a:lnTo>
                    <a:pt x="344929" y="349390"/>
                  </a:lnTo>
                  <a:lnTo>
                    <a:pt x="344929" y="406195"/>
                  </a:lnTo>
                  <a:lnTo>
                    <a:pt x="204408" y="406195"/>
                  </a:lnTo>
                  <a:lnTo>
                    <a:pt x="204398" y="406196"/>
                  </a:lnTo>
                  <a:lnTo>
                    <a:pt x="204388" y="406195"/>
                  </a:lnTo>
                  <a:lnTo>
                    <a:pt x="63868" y="406195"/>
                  </a:lnTo>
                  <a:lnTo>
                    <a:pt x="63868" y="349391"/>
                  </a:lnTo>
                  <a:lnTo>
                    <a:pt x="59867" y="346710"/>
                  </a:lnTo>
                  <a:cubicBezTo>
                    <a:pt x="22878" y="309957"/>
                    <a:pt x="0" y="259182"/>
                    <a:pt x="0" y="203098"/>
                  </a:cubicBezTo>
                  <a:cubicBezTo>
                    <a:pt x="0" y="90930"/>
                    <a:pt x="91512" y="0"/>
                    <a:pt x="204398"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4098B6F6-FCC2-BB4C-A446-3C9257CA6569}"/>
                </a:ext>
              </a:extLst>
            </p:cNvPr>
            <p:cNvGrpSpPr/>
            <p:nvPr/>
          </p:nvGrpSpPr>
          <p:grpSpPr>
            <a:xfrm>
              <a:off x="9041957" y="4599064"/>
              <a:ext cx="252505" cy="200262"/>
              <a:chOff x="9029332" y="4599064"/>
              <a:chExt cx="277755" cy="200262"/>
            </a:xfrm>
          </p:grpSpPr>
          <p:sp>
            <p:nvSpPr>
              <p:cNvPr id="67" name="Rectangle 66">
                <a:extLst>
                  <a:ext uri="{FF2B5EF4-FFF2-40B4-BE49-F238E27FC236}">
                    <a16:creationId xmlns:a16="http://schemas.microsoft.com/office/drawing/2014/main" id="{F272C9E4-746B-3745-9B2F-AB6EC4F32D08}"/>
                  </a:ext>
                </a:extLst>
              </p:cNvPr>
              <p:cNvSpPr/>
              <p:nvPr/>
            </p:nvSpPr>
            <p:spPr>
              <a:xfrm>
                <a:off x="9029332" y="4673617"/>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46404DC2-3371-A349-B63F-82A029CBD60B}"/>
                  </a:ext>
                </a:extLst>
              </p:cNvPr>
              <p:cNvSpPr/>
              <p:nvPr/>
            </p:nvSpPr>
            <p:spPr>
              <a:xfrm>
                <a:off x="9029332" y="4599064"/>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BDEDFCC6-F2ED-FD43-A6D0-97F11A3B5AA8}"/>
                  </a:ext>
                </a:extLst>
              </p:cNvPr>
              <p:cNvSpPr/>
              <p:nvPr/>
            </p:nvSpPr>
            <p:spPr>
              <a:xfrm>
                <a:off x="9091432" y="4748170"/>
                <a:ext cx="153554" cy="511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2736315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5B69C2EC-D9C9-4FAC-A926-D20F796EF58A}"/>
              </a:ext>
            </a:extLst>
          </p:cNvPr>
          <p:cNvSpPr>
            <a:spLocks noGrp="1"/>
          </p:cNvSpPr>
          <p:nvPr>
            <p:ph type="title"/>
          </p:nvPr>
        </p:nvSpPr>
        <p:spPr>
          <a:xfrm>
            <a:off x="426425" y="222583"/>
            <a:ext cx="9373357" cy="758022"/>
          </a:xfrm>
        </p:spPr>
        <p:txBody>
          <a:bodyPr/>
          <a:lstStyle/>
          <a:p>
            <a:pPr lvl="0"/>
            <a:r>
              <a:rPr lang="en-US" dirty="0">
                <a:solidFill>
                  <a:srgbClr val="0078D7"/>
                </a:solidFill>
                <a:latin typeface="Segoe UI Semibold"/>
              </a:rPr>
              <a:t>Extended security updates for 2008 and 2008 R2 – free in Azure</a:t>
            </a:r>
          </a:p>
        </p:txBody>
      </p:sp>
      <p:cxnSp>
        <p:nvCxnSpPr>
          <p:cNvPr id="50" name="Straight Connector 49">
            <a:extLst>
              <a:ext uri="{FF2B5EF4-FFF2-40B4-BE49-F238E27FC236}">
                <a16:creationId xmlns:a16="http://schemas.microsoft.com/office/drawing/2014/main" id="{EDC40B97-DD1D-4F10-B2F9-D942BBC76E9B}"/>
              </a:ext>
            </a:extLst>
          </p:cNvPr>
          <p:cNvCxnSpPr>
            <a:cxnSpLocks/>
          </p:cNvCxnSpPr>
          <p:nvPr/>
        </p:nvCxnSpPr>
        <p:spPr bwMode="auto">
          <a:xfrm>
            <a:off x="4131937" y="2746812"/>
            <a:ext cx="0" cy="2324719"/>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703243-7D49-4401-AC88-4DD98F5F7AA7}"/>
              </a:ext>
            </a:extLst>
          </p:cNvPr>
          <p:cNvCxnSpPr>
            <a:cxnSpLocks/>
          </p:cNvCxnSpPr>
          <p:nvPr/>
        </p:nvCxnSpPr>
        <p:spPr bwMode="auto">
          <a:xfrm>
            <a:off x="5327925" y="2783614"/>
            <a:ext cx="0" cy="2287917"/>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DFAB7C-5231-490B-AE0E-A0DECF84256A}"/>
              </a:ext>
            </a:extLst>
          </p:cNvPr>
          <p:cNvCxnSpPr>
            <a:cxnSpLocks/>
          </p:cNvCxnSpPr>
          <p:nvPr/>
        </p:nvCxnSpPr>
        <p:spPr bwMode="auto">
          <a:xfrm>
            <a:off x="2956111" y="2761533"/>
            <a:ext cx="0" cy="2309998"/>
          </a:xfrm>
          <a:prstGeom prst="line">
            <a:avLst/>
          </a:prstGeom>
          <a:ln w="19050" cmpd="sng">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8EA4F54-30D0-4CBF-B1A1-C4C08C9BDEBD}"/>
              </a:ext>
            </a:extLst>
          </p:cNvPr>
          <p:cNvSpPr/>
          <p:nvPr/>
        </p:nvSpPr>
        <p:spPr bwMode="auto">
          <a:xfrm>
            <a:off x="2233351" y="4009800"/>
            <a:ext cx="3200680" cy="629386"/>
          </a:xfrm>
          <a:prstGeom prst="rect">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Extended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ends January 14, 2020</a:t>
            </a:r>
          </a:p>
        </p:txBody>
      </p:sp>
      <p:sp>
        <p:nvSpPr>
          <p:cNvPr id="58" name="Rectangle 57">
            <a:extLst>
              <a:ext uri="{FF2B5EF4-FFF2-40B4-BE49-F238E27FC236}">
                <a16:creationId xmlns:a16="http://schemas.microsoft.com/office/drawing/2014/main" id="{CA75E108-E7B5-4BFA-900A-84D096F5EEBA}"/>
              </a:ext>
            </a:extLst>
          </p:cNvPr>
          <p:cNvSpPr/>
          <p:nvPr/>
        </p:nvSpPr>
        <p:spPr>
          <a:xfrm>
            <a:off x="393096" y="4068026"/>
            <a:ext cx="1795695" cy="512935"/>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IN" sz="1372" b="0" i="0" u="none" strike="noStrike" kern="1200" cap="none" spc="0" normalizeH="0" baseline="0" noProof="0" dirty="0">
                <a:ln>
                  <a:noFill/>
                </a:ln>
                <a:solidFill>
                  <a:srgbClr val="000000"/>
                </a:solidFill>
                <a:effectLst/>
                <a:uLnTx/>
                <a:uFillTx/>
                <a:latin typeface="Segoe UI"/>
                <a:ea typeface="+mn-ea"/>
                <a:cs typeface="+mn-cs"/>
              </a:rPr>
              <a:t>Windows Server</a:t>
            </a:r>
            <a:br>
              <a:rPr kumimoji="0" lang="en-IN" sz="1372" b="0" i="0" u="none" strike="noStrike" kern="1200" cap="none" spc="0" normalizeH="0" baseline="0" noProof="0" dirty="0">
                <a:ln>
                  <a:noFill/>
                </a:ln>
                <a:solidFill>
                  <a:srgbClr val="000000"/>
                </a:solidFill>
                <a:effectLst/>
                <a:uLnTx/>
                <a:uFillTx/>
                <a:latin typeface="Segoe UI"/>
                <a:ea typeface="+mn-ea"/>
                <a:cs typeface="+mn-cs"/>
              </a:rPr>
            </a:br>
            <a:r>
              <a:rPr kumimoji="0" lang="en-IN" sz="1372" b="0" i="0" u="none" strike="noStrike" kern="1200" cap="none" spc="0" normalizeH="0" baseline="0" noProof="0" dirty="0">
                <a:ln>
                  <a:noFill/>
                </a:ln>
                <a:solidFill>
                  <a:srgbClr val="000000"/>
                </a:solidFill>
                <a:effectLst/>
                <a:uLnTx/>
                <a:uFillTx/>
                <a:latin typeface="Segoe UI"/>
                <a:ea typeface="+mn-ea"/>
                <a:cs typeface="+mn-cs"/>
              </a:rPr>
              <a:t>2008 and 2008 R2</a:t>
            </a:r>
          </a:p>
        </p:txBody>
      </p:sp>
      <p:sp>
        <p:nvSpPr>
          <p:cNvPr id="59" name="Rectangle 58">
            <a:extLst>
              <a:ext uri="{FF2B5EF4-FFF2-40B4-BE49-F238E27FC236}">
                <a16:creationId xmlns:a16="http://schemas.microsoft.com/office/drawing/2014/main" id="{E0C4AAA9-9CC8-4259-8979-7F2AF55B8B4C}"/>
              </a:ext>
            </a:extLst>
          </p:cNvPr>
          <p:cNvSpPr/>
          <p:nvPr/>
        </p:nvSpPr>
        <p:spPr>
          <a:xfrm>
            <a:off x="393778" y="3039065"/>
            <a:ext cx="1791621" cy="512935"/>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IN" sz="1372" b="0" i="0" u="none" strike="noStrike" kern="1200" cap="none" spc="0" normalizeH="0" baseline="0" noProof="0" dirty="0">
                <a:ln>
                  <a:noFill/>
                </a:ln>
                <a:solidFill>
                  <a:srgbClr val="000000"/>
                </a:solidFill>
                <a:effectLst/>
                <a:uLnTx/>
                <a:uFillTx/>
                <a:latin typeface="Segoe UI"/>
                <a:ea typeface="+mn-ea"/>
                <a:cs typeface="+mn-cs"/>
              </a:rPr>
              <a:t>SQL Server </a:t>
            </a:r>
            <a:br>
              <a:rPr kumimoji="0" lang="en-IN" sz="1372" b="0" i="0" u="none" strike="noStrike" kern="1200" cap="none" spc="0" normalizeH="0" baseline="0" noProof="0" dirty="0">
                <a:ln>
                  <a:noFill/>
                </a:ln>
                <a:solidFill>
                  <a:srgbClr val="000000"/>
                </a:solidFill>
                <a:effectLst/>
                <a:uLnTx/>
                <a:uFillTx/>
                <a:latin typeface="Segoe UI"/>
                <a:ea typeface="+mn-ea"/>
                <a:cs typeface="+mn-cs"/>
              </a:rPr>
            </a:br>
            <a:r>
              <a:rPr kumimoji="0" lang="en-IN" sz="1372" b="0" i="0" u="none" strike="noStrike" kern="1200" cap="none" spc="0" normalizeH="0" baseline="0" noProof="0" dirty="0">
                <a:ln>
                  <a:noFill/>
                </a:ln>
                <a:solidFill>
                  <a:srgbClr val="000000"/>
                </a:solidFill>
                <a:effectLst/>
                <a:uLnTx/>
                <a:uFillTx/>
                <a:latin typeface="Segoe UI"/>
                <a:ea typeface="+mn-ea"/>
                <a:cs typeface="+mn-cs"/>
              </a:rPr>
              <a:t>2008 and 2008 R2</a:t>
            </a:r>
          </a:p>
        </p:txBody>
      </p:sp>
      <p:sp>
        <p:nvSpPr>
          <p:cNvPr id="60" name="Rectangle 59">
            <a:extLst>
              <a:ext uri="{FF2B5EF4-FFF2-40B4-BE49-F238E27FC236}">
                <a16:creationId xmlns:a16="http://schemas.microsoft.com/office/drawing/2014/main" id="{4BFA5C7F-0C9E-4B54-BBA9-4740A309FFA2}"/>
              </a:ext>
            </a:extLst>
          </p:cNvPr>
          <p:cNvSpPr/>
          <p:nvPr/>
        </p:nvSpPr>
        <p:spPr bwMode="auto">
          <a:xfrm>
            <a:off x="2229957" y="2980839"/>
            <a:ext cx="2591115" cy="629386"/>
          </a:xfrm>
          <a:prstGeom prst="rect">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Extended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ends July 9, 2019</a:t>
            </a:r>
          </a:p>
        </p:txBody>
      </p:sp>
      <p:sp>
        <p:nvSpPr>
          <p:cNvPr id="61" name="Rectangle 60">
            <a:extLst>
              <a:ext uri="{FF2B5EF4-FFF2-40B4-BE49-F238E27FC236}">
                <a16:creationId xmlns:a16="http://schemas.microsoft.com/office/drawing/2014/main" id="{5377150A-30FE-49A0-920E-37A2811EE352}"/>
              </a:ext>
            </a:extLst>
          </p:cNvPr>
          <p:cNvSpPr/>
          <p:nvPr/>
        </p:nvSpPr>
        <p:spPr>
          <a:xfrm>
            <a:off x="2632947"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2018</a:t>
            </a:r>
          </a:p>
        </p:txBody>
      </p:sp>
      <p:sp>
        <p:nvSpPr>
          <p:cNvPr id="62" name="Rectangle 61">
            <a:extLst>
              <a:ext uri="{FF2B5EF4-FFF2-40B4-BE49-F238E27FC236}">
                <a16:creationId xmlns:a16="http://schemas.microsoft.com/office/drawing/2014/main" id="{9FFF1CD1-64EC-45D4-B091-0704A69B6B5A}"/>
              </a:ext>
            </a:extLst>
          </p:cNvPr>
          <p:cNvSpPr/>
          <p:nvPr/>
        </p:nvSpPr>
        <p:spPr>
          <a:xfrm>
            <a:off x="3810424"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2019</a:t>
            </a:r>
          </a:p>
        </p:txBody>
      </p:sp>
      <p:sp>
        <p:nvSpPr>
          <p:cNvPr id="63" name="Rectangle 62">
            <a:extLst>
              <a:ext uri="{FF2B5EF4-FFF2-40B4-BE49-F238E27FC236}">
                <a16:creationId xmlns:a16="http://schemas.microsoft.com/office/drawing/2014/main" id="{BF75721E-0778-4974-8893-3F3E934218B3}"/>
              </a:ext>
            </a:extLst>
          </p:cNvPr>
          <p:cNvSpPr/>
          <p:nvPr/>
        </p:nvSpPr>
        <p:spPr>
          <a:xfrm>
            <a:off x="5013809" y="507344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2020</a:t>
            </a:r>
          </a:p>
        </p:txBody>
      </p:sp>
      <p:sp>
        <p:nvSpPr>
          <p:cNvPr id="64" name="Rectangle 63">
            <a:extLst>
              <a:ext uri="{FF2B5EF4-FFF2-40B4-BE49-F238E27FC236}">
                <a16:creationId xmlns:a16="http://schemas.microsoft.com/office/drawing/2014/main" id="{6E44D814-C86B-4011-8590-D63D9753C563}"/>
              </a:ext>
            </a:extLst>
          </p:cNvPr>
          <p:cNvSpPr/>
          <p:nvPr/>
        </p:nvSpPr>
        <p:spPr bwMode="auto">
          <a:xfrm>
            <a:off x="429768" y="2581212"/>
            <a:ext cx="5220600" cy="289162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35611C67-5379-4807-9DE3-08CE16BFBF72}"/>
              </a:ext>
            </a:extLst>
          </p:cNvPr>
          <p:cNvSpPr/>
          <p:nvPr/>
        </p:nvSpPr>
        <p:spPr bwMode="auto">
          <a:xfrm>
            <a:off x="8169866" y="1529520"/>
            <a:ext cx="3171350" cy="241101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IaaS:</a:t>
            </a: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Move to Azure VMs, get 3 more years of extended security updates at no additional charge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PaaS:</a:t>
            </a: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Move SQL Server to Azure SQL Database Managed Instance (version free, fully managed, no patching needed)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Use Azure Hybrid Benefit to maximize on-premises investments</a:t>
            </a:r>
          </a:p>
        </p:txBody>
      </p:sp>
      <p:sp>
        <p:nvSpPr>
          <p:cNvPr id="20" name="Rectangle 19">
            <a:extLst>
              <a:ext uri="{FF2B5EF4-FFF2-40B4-BE49-F238E27FC236}">
                <a16:creationId xmlns:a16="http://schemas.microsoft.com/office/drawing/2014/main" id="{5F4F4B7A-15DB-4DCF-9B49-CD1476A3F6DD}"/>
              </a:ext>
            </a:extLst>
          </p:cNvPr>
          <p:cNvSpPr/>
          <p:nvPr/>
        </p:nvSpPr>
        <p:spPr bwMode="auto">
          <a:xfrm>
            <a:off x="8169866" y="4153425"/>
            <a:ext cx="3171350" cy="221121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Upgrade to current Windows Server/ SQL Server versions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OR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Buy 3 more years of extended security updates on 2008/2008 R2</a:t>
            </a:r>
          </a:p>
        </p:txBody>
      </p:sp>
      <p:sp>
        <p:nvSpPr>
          <p:cNvPr id="14" name="TextBox 13">
            <a:extLst>
              <a:ext uri="{FF2B5EF4-FFF2-40B4-BE49-F238E27FC236}">
                <a16:creationId xmlns:a16="http://schemas.microsoft.com/office/drawing/2014/main" id="{E5E59BE9-928E-4B97-B1F7-321F8AFA338E}"/>
              </a:ext>
            </a:extLst>
          </p:cNvPr>
          <p:cNvSpPr txBox="1"/>
          <p:nvPr/>
        </p:nvSpPr>
        <p:spPr>
          <a:xfrm>
            <a:off x="6084970" y="2392061"/>
            <a:ext cx="1977944" cy="5170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Migrate to Azure </a:t>
            </a:r>
          </a:p>
        </p:txBody>
      </p:sp>
      <p:sp>
        <p:nvSpPr>
          <p:cNvPr id="33" name="TextBox 32">
            <a:extLst>
              <a:ext uri="{FF2B5EF4-FFF2-40B4-BE49-F238E27FC236}">
                <a16:creationId xmlns:a16="http://schemas.microsoft.com/office/drawing/2014/main" id="{876D16DE-0219-496C-8557-3D4982869786}"/>
              </a:ext>
            </a:extLst>
          </p:cNvPr>
          <p:cNvSpPr txBox="1"/>
          <p:nvPr/>
        </p:nvSpPr>
        <p:spPr>
          <a:xfrm>
            <a:off x="6084970" y="5200340"/>
            <a:ext cx="1977944" cy="5170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Stay on-premises</a:t>
            </a:r>
          </a:p>
        </p:txBody>
      </p:sp>
      <p:grpSp>
        <p:nvGrpSpPr>
          <p:cNvPr id="11" name="Group 10">
            <a:extLst>
              <a:ext uri="{FF2B5EF4-FFF2-40B4-BE49-F238E27FC236}">
                <a16:creationId xmlns:a16="http://schemas.microsoft.com/office/drawing/2014/main" id="{21DCEC28-A39B-0E49-A6B9-91BFF8CCF136}"/>
              </a:ext>
            </a:extLst>
          </p:cNvPr>
          <p:cNvGrpSpPr/>
          <p:nvPr/>
        </p:nvGrpSpPr>
        <p:grpSpPr>
          <a:xfrm>
            <a:off x="5858557" y="2882984"/>
            <a:ext cx="2103120" cy="2288084"/>
            <a:chOff x="5858557" y="2929746"/>
            <a:chExt cx="2103120" cy="2288084"/>
          </a:xfrm>
        </p:grpSpPr>
        <p:cxnSp>
          <p:nvCxnSpPr>
            <p:cNvPr id="24" name="Connector: Elbow 23">
              <a:extLst>
                <a:ext uri="{FF2B5EF4-FFF2-40B4-BE49-F238E27FC236}">
                  <a16:creationId xmlns:a16="http://schemas.microsoft.com/office/drawing/2014/main" id="{B614A7BA-0932-406E-BA93-7FD1E0A70D47}"/>
                </a:ext>
              </a:extLst>
            </p:cNvPr>
            <p:cNvCxnSpPr>
              <a:cxnSpLocks/>
            </p:cNvCxnSpPr>
            <p:nvPr/>
          </p:nvCxnSpPr>
          <p:spPr>
            <a:xfrm>
              <a:off x="5858557" y="4120550"/>
              <a:ext cx="2103120" cy="1097280"/>
            </a:xfrm>
            <a:prstGeom prst="bentConnector3">
              <a:avLst>
                <a:gd name="adj1" fmla="val 22299"/>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Connector: Elbow 23">
              <a:extLst>
                <a:ext uri="{FF2B5EF4-FFF2-40B4-BE49-F238E27FC236}">
                  <a16:creationId xmlns:a16="http://schemas.microsoft.com/office/drawing/2014/main" id="{289BAAD1-BAB0-924F-8CF1-3534AD78CAAF}"/>
                </a:ext>
              </a:extLst>
            </p:cNvPr>
            <p:cNvCxnSpPr>
              <a:cxnSpLocks/>
            </p:cNvCxnSpPr>
            <p:nvPr/>
          </p:nvCxnSpPr>
          <p:spPr>
            <a:xfrm flipV="1">
              <a:off x="5858557" y="2929746"/>
              <a:ext cx="2103120" cy="1097280"/>
            </a:xfrm>
            <a:prstGeom prst="bentConnector3">
              <a:avLst>
                <a:gd name="adj1" fmla="val 22299"/>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E2271-4389-4664-A494-AA944C3BFD9F}"/>
              </a:ext>
            </a:extLst>
          </p:cNvPr>
          <p:cNvSpPr/>
          <p:nvPr/>
        </p:nvSpPr>
        <p:spPr bwMode="auto">
          <a:xfrm>
            <a:off x="876190" y="2025649"/>
            <a:ext cx="10439620" cy="3070785"/>
          </a:xfrm>
          <a:prstGeom prst="rect">
            <a:avLst/>
          </a:prstGeom>
          <a:solidFill>
            <a:schemeClr val="bg1"/>
          </a:solidFill>
          <a:ln w="1905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EE4166F5-6FD5-4FB0-B06E-3E3C638CC34A}"/>
              </a:ext>
            </a:extLst>
          </p:cNvPr>
          <p:cNvSpPr txBox="1"/>
          <p:nvPr/>
        </p:nvSpPr>
        <p:spPr>
          <a:xfrm>
            <a:off x="1223796" y="3565528"/>
            <a:ext cx="9098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a:t>
            </a:r>
          </a:p>
        </p:txBody>
      </p:sp>
      <p:sp>
        <p:nvSpPr>
          <p:cNvPr id="7" name="TextBox 6">
            <a:extLst>
              <a:ext uri="{FF2B5EF4-FFF2-40B4-BE49-F238E27FC236}">
                <a16:creationId xmlns:a16="http://schemas.microsoft.com/office/drawing/2014/main" id="{A5DC58D0-F4F5-4687-9301-F1D51111FD5F}"/>
              </a:ext>
            </a:extLst>
          </p:cNvPr>
          <p:cNvSpPr txBox="1"/>
          <p:nvPr/>
        </p:nvSpPr>
        <p:spPr>
          <a:xfrm>
            <a:off x="3416290" y="3565528"/>
            <a:ext cx="18382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Migrate</a:t>
            </a:r>
          </a:p>
        </p:txBody>
      </p:sp>
      <p:sp>
        <p:nvSpPr>
          <p:cNvPr id="9" name="TextBox 8">
            <a:extLst>
              <a:ext uri="{FF2B5EF4-FFF2-40B4-BE49-F238E27FC236}">
                <a16:creationId xmlns:a16="http://schemas.microsoft.com/office/drawing/2014/main" id="{F5391F1D-94FF-47C8-BF97-C5D784D850B6}"/>
              </a:ext>
            </a:extLst>
          </p:cNvPr>
          <p:cNvSpPr txBox="1"/>
          <p:nvPr/>
        </p:nvSpPr>
        <p:spPr>
          <a:xfrm>
            <a:off x="5655534" y="3565528"/>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11" name="TextBox 10">
            <a:extLst>
              <a:ext uri="{FF2B5EF4-FFF2-40B4-BE49-F238E27FC236}">
                <a16:creationId xmlns:a16="http://schemas.microsoft.com/office/drawing/2014/main" id="{8143B1BF-5CC2-4E4F-BFE6-4A5409A7573C}"/>
              </a:ext>
            </a:extLst>
          </p:cNvPr>
          <p:cNvSpPr txBox="1"/>
          <p:nvPr/>
        </p:nvSpPr>
        <p:spPr>
          <a:xfrm>
            <a:off x="8923728" y="3565528"/>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18" name="Rectangle 17">
            <a:extLst>
              <a:ext uri="{FF2B5EF4-FFF2-40B4-BE49-F238E27FC236}">
                <a16:creationId xmlns:a16="http://schemas.microsoft.com/office/drawing/2014/main" id="{CA46B33D-4CDC-414E-AC78-54FB52B87FE3}"/>
              </a:ext>
            </a:extLst>
          </p:cNvPr>
          <p:cNvSpPr/>
          <p:nvPr/>
        </p:nvSpPr>
        <p:spPr bwMode="auto">
          <a:xfrm>
            <a:off x="720285" y="5647469"/>
            <a:ext cx="10751428" cy="6254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ts val="1200"/>
              </a:spcAft>
              <a:buClrTx/>
              <a:buSzPct val="90000"/>
              <a:buFontTx/>
              <a:buNone/>
              <a:tabLst/>
              <a:defRPr/>
            </a:pPr>
            <a:r>
              <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Foundational best practices</a:t>
            </a:r>
            <a:r>
              <a:rPr kumimoji="0" lang="en-US" sz="2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People | Process &amp; Planning | Technology </a:t>
            </a:r>
          </a:p>
        </p:txBody>
      </p:sp>
      <p:sp>
        <p:nvSpPr>
          <p:cNvPr id="22" name="Rectangle 21">
            <a:extLst>
              <a:ext uri="{FF2B5EF4-FFF2-40B4-BE49-F238E27FC236}">
                <a16:creationId xmlns:a16="http://schemas.microsoft.com/office/drawing/2014/main" id="{619DC391-1656-4743-B696-050622CFEB85}"/>
              </a:ext>
            </a:extLst>
          </p:cNvPr>
          <p:cNvSpPr/>
          <p:nvPr/>
        </p:nvSpPr>
        <p:spPr>
          <a:xfrm>
            <a:off x="942798" y="4517110"/>
            <a:ext cx="10164834" cy="3139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Migration tools | Azure </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panose="020B0502040204020203" pitchFamily="34" charset="0"/>
              </a:rPr>
              <a:t>migration</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 center | Scenario guidance | FastTrack for Azure | Azure Expert MSPs</a:t>
            </a:r>
            <a:endParaRPr kumimoji="0" lang="en-US" sz="16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mn-cs"/>
            </a:endParaRPr>
          </a:p>
        </p:txBody>
      </p:sp>
      <p:sp>
        <p:nvSpPr>
          <p:cNvPr id="24" name="Arrow: Chevron 23">
            <a:extLst>
              <a:ext uri="{FF2B5EF4-FFF2-40B4-BE49-F238E27FC236}">
                <a16:creationId xmlns:a16="http://schemas.microsoft.com/office/drawing/2014/main" id="{1A81657E-F440-424D-8BBA-EE1198BC398D}"/>
              </a:ext>
            </a:extLst>
          </p:cNvPr>
          <p:cNvSpPr/>
          <p:nvPr/>
        </p:nvSpPr>
        <p:spPr bwMode="auto">
          <a:xfrm>
            <a:off x="2650621" y="3040994"/>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Arrow: Chevron 24">
            <a:extLst>
              <a:ext uri="{FF2B5EF4-FFF2-40B4-BE49-F238E27FC236}">
                <a16:creationId xmlns:a16="http://schemas.microsoft.com/office/drawing/2014/main" id="{2BDD9487-9704-4058-AEA2-041AE80F504D}"/>
              </a:ext>
            </a:extLst>
          </p:cNvPr>
          <p:cNvSpPr/>
          <p:nvPr/>
        </p:nvSpPr>
        <p:spPr bwMode="auto">
          <a:xfrm>
            <a:off x="5520225" y="3040994"/>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Title 12">
            <a:extLst>
              <a:ext uri="{FF2B5EF4-FFF2-40B4-BE49-F238E27FC236}">
                <a16:creationId xmlns:a16="http://schemas.microsoft.com/office/drawing/2014/main" id="{658ECA18-9ECC-45C0-B739-A7FCCD851A90}"/>
              </a:ext>
            </a:extLst>
          </p:cNvPr>
          <p:cNvSpPr>
            <a:spLocks noGrp="1"/>
          </p:cNvSpPr>
          <p:nvPr>
            <p:ph type="title"/>
          </p:nvPr>
        </p:nvSpPr>
        <p:spPr/>
        <p:txBody>
          <a:bodyPr/>
          <a:lstStyle/>
          <a:p>
            <a:r>
              <a:rPr lang="en-US"/>
              <a:t>Unified and extensible Azure migration experience</a:t>
            </a:r>
            <a:br>
              <a:rPr lang="en-US"/>
            </a:br>
            <a:endParaRPr lang="en-US"/>
          </a:p>
        </p:txBody>
      </p:sp>
      <p:grpSp>
        <p:nvGrpSpPr>
          <p:cNvPr id="26" name="Group 100">
            <a:extLst>
              <a:ext uri="{FF2B5EF4-FFF2-40B4-BE49-F238E27FC236}">
                <a16:creationId xmlns:a16="http://schemas.microsoft.com/office/drawing/2014/main" id="{4AB39FF5-D83C-4214-886C-7D03F0BD9F92}"/>
              </a:ext>
            </a:extLst>
          </p:cNvPr>
          <p:cNvGrpSpPr>
            <a:grpSpLocks noChangeAspect="1"/>
          </p:cNvGrpSpPr>
          <p:nvPr/>
        </p:nvGrpSpPr>
        <p:grpSpPr bwMode="auto">
          <a:xfrm>
            <a:off x="1243893" y="2839841"/>
            <a:ext cx="715323" cy="712615"/>
            <a:chOff x="1887" y="3001"/>
            <a:chExt cx="264" cy="263"/>
          </a:xfrm>
        </p:grpSpPr>
        <p:sp>
          <p:nvSpPr>
            <p:cNvPr id="27" name="Freeform 101">
              <a:extLst>
                <a:ext uri="{FF2B5EF4-FFF2-40B4-BE49-F238E27FC236}">
                  <a16:creationId xmlns:a16="http://schemas.microsoft.com/office/drawing/2014/main" id="{D8D116FE-2892-4E69-9995-502520B85280}"/>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02">
              <a:extLst>
                <a:ext uri="{FF2B5EF4-FFF2-40B4-BE49-F238E27FC236}">
                  <a16:creationId xmlns:a16="http://schemas.microsoft.com/office/drawing/2014/main" id="{0098EC04-644B-444F-930C-1FF01AD0C4F8}"/>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03">
              <a:extLst>
                <a:ext uri="{FF2B5EF4-FFF2-40B4-BE49-F238E27FC236}">
                  <a16:creationId xmlns:a16="http://schemas.microsoft.com/office/drawing/2014/main" id="{F3955F60-A08A-4871-B1D5-947099732FFB}"/>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8BBBDC2-B421-49C9-A756-B7F4C6E602E3}"/>
              </a:ext>
            </a:extLst>
          </p:cNvPr>
          <p:cNvGrpSpPr/>
          <p:nvPr/>
        </p:nvGrpSpPr>
        <p:grpSpPr>
          <a:xfrm>
            <a:off x="6491947" y="2771729"/>
            <a:ext cx="670854" cy="552466"/>
            <a:chOff x="10082121" y="5760490"/>
            <a:chExt cx="536745" cy="442025"/>
          </a:xfrm>
        </p:grpSpPr>
        <p:sp>
          <p:nvSpPr>
            <p:cNvPr id="31" name="Freeform 1403">
              <a:extLst>
                <a:ext uri="{FF2B5EF4-FFF2-40B4-BE49-F238E27FC236}">
                  <a16:creationId xmlns:a16="http://schemas.microsoft.com/office/drawing/2014/main" id="{4C590016-7010-4B81-A9DD-4F5A97B3AB2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404">
              <a:extLst>
                <a:ext uri="{FF2B5EF4-FFF2-40B4-BE49-F238E27FC236}">
                  <a16:creationId xmlns:a16="http://schemas.microsoft.com/office/drawing/2014/main" id="{68468003-F50B-4404-83B5-C7B65CB4B595}"/>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405">
              <a:extLst>
                <a:ext uri="{FF2B5EF4-FFF2-40B4-BE49-F238E27FC236}">
                  <a16:creationId xmlns:a16="http://schemas.microsoft.com/office/drawing/2014/main" id="{59C3875B-F8E8-4E81-ACDD-B3A4E05E7776}"/>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406">
              <a:extLst>
                <a:ext uri="{FF2B5EF4-FFF2-40B4-BE49-F238E27FC236}">
                  <a16:creationId xmlns:a16="http://schemas.microsoft.com/office/drawing/2014/main" id="{204675F9-4F0B-414D-9AD5-B653D3890733}"/>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407">
              <a:extLst>
                <a:ext uri="{FF2B5EF4-FFF2-40B4-BE49-F238E27FC236}">
                  <a16:creationId xmlns:a16="http://schemas.microsoft.com/office/drawing/2014/main" id="{52EB4003-F807-45EE-8F7F-D140480A1CC9}"/>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1408">
              <a:extLst>
                <a:ext uri="{FF2B5EF4-FFF2-40B4-BE49-F238E27FC236}">
                  <a16:creationId xmlns:a16="http://schemas.microsoft.com/office/drawing/2014/main" id="{97129CA3-B572-422A-AED0-73913EA76E79}"/>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FA2C3BF-4855-4450-B24B-0FA43A3DEA4D}"/>
              </a:ext>
            </a:extLst>
          </p:cNvPr>
          <p:cNvGrpSpPr/>
          <p:nvPr/>
        </p:nvGrpSpPr>
        <p:grpSpPr>
          <a:xfrm>
            <a:off x="9651717" y="2701776"/>
            <a:ext cx="692371" cy="692371"/>
            <a:chOff x="8296082" y="2896589"/>
            <a:chExt cx="692371" cy="692371"/>
          </a:xfrm>
        </p:grpSpPr>
        <p:sp>
          <p:nvSpPr>
            <p:cNvPr id="38" name="Freeform 1054">
              <a:extLst>
                <a:ext uri="{FF2B5EF4-FFF2-40B4-BE49-F238E27FC236}">
                  <a16:creationId xmlns:a16="http://schemas.microsoft.com/office/drawing/2014/main" id="{FA33E44D-D1FE-4DA7-BE77-42A4E407B71E}"/>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606ED84A-5F8E-4C90-A965-EEAB91405DF7}"/>
                </a:ext>
              </a:extLst>
            </p:cNvPr>
            <p:cNvSpPr>
              <a:spLocks noEditPoints="1"/>
            </p:cNvSpPr>
            <p:nvPr/>
          </p:nvSpPr>
          <p:spPr bwMode="auto">
            <a:xfrm>
              <a:off x="8583105" y="3183612"/>
              <a:ext cx="118325" cy="118325"/>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 name="Arrow: Chevron 39">
            <a:extLst>
              <a:ext uri="{FF2B5EF4-FFF2-40B4-BE49-F238E27FC236}">
                <a16:creationId xmlns:a16="http://schemas.microsoft.com/office/drawing/2014/main" id="{4148A205-A3B8-4C8F-9E95-34C44022AE8E}"/>
              </a:ext>
            </a:extLst>
          </p:cNvPr>
          <p:cNvSpPr/>
          <p:nvPr/>
        </p:nvSpPr>
        <p:spPr bwMode="auto">
          <a:xfrm>
            <a:off x="8569529" y="3038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Arrow: Chevron 40">
            <a:extLst>
              <a:ext uri="{FF2B5EF4-FFF2-40B4-BE49-F238E27FC236}">
                <a16:creationId xmlns:a16="http://schemas.microsoft.com/office/drawing/2014/main" id="{D6D3435D-1663-4F1F-825D-CFD1062FD405}"/>
              </a:ext>
            </a:extLst>
          </p:cNvPr>
          <p:cNvSpPr/>
          <p:nvPr/>
        </p:nvSpPr>
        <p:spPr bwMode="auto">
          <a:xfrm flipH="1">
            <a:off x="8147498" y="3038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Send" title="Icon of a paper airplane">
            <a:extLst>
              <a:ext uri="{FF2B5EF4-FFF2-40B4-BE49-F238E27FC236}">
                <a16:creationId xmlns:a16="http://schemas.microsoft.com/office/drawing/2014/main" id="{9CFF386A-A331-49E4-B056-B61FE5461981}"/>
              </a:ext>
            </a:extLst>
          </p:cNvPr>
          <p:cNvSpPr>
            <a:spLocks noChangeAspect="1" noEditPoints="1"/>
          </p:cNvSpPr>
          <p:nvPr/>
        </p:nvSpPr>
        <p:spPr bwMode="auto">
          <a:xfrm>
            <a:off x="4032704" y="2881671"/>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09020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85973" y="4016819"/>
            <a:ext cx="11317144" cy="2394398"/>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553998"/>
          </a:xfrm>
        </p:spPr>
        <p:txBody>
          <a:bodyPr/>
          <a:lstStyle/>
          <a:p>
            <a:r>
              <a:rPr lang="en-US"/>
              <a:t>Choice of tools for every stage and every requirement</a:t>
            </a:r>
          </a:p>
        </p:txBody>
      </p:sp>
      <p:sp>
        <p:nvSpPr>
          <p:cNvPr id="85" name="TextBox 84">
            <a:extLst>
              <a:ext uri="{FF2B5EF4-FFF2-40B4-BE49-F238E27FC236}">
                <a16:creationId xmlns:a16="http://schemas.microsoft.com/office/drawing/2014/main" id="{032E5EA9-93D9-4C57-A770-A7ADBF3EB6BA}"/>
              </a:ext>
            </a:extLst>
          </p:cNvPr>
          <p:cNvSpPr txBox="1"/>
          <p:nvPr/>
        </p:nvSpPr>
        <p:spPr>
          <a:xfrm>
            <a:off x="432103" y="978304"/>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a:ln w="3175">
                  <a:noFill/>
                </a:ln>
                <a:solidFill>
                  <a:srgbClr val="D83B01"/>
                </a:solidFill>
                <a:effectLst/>
                <a:uLnTx/>
                <a:uFillTx/>
                <a:latin typeface="Segoe UI Semibold"/>
                <a:ea typeface="+mn-ea"/>
                <a:cs typeface="Segoe UI" pitchFamily="34" charset="0"/>
              </a:rPr>
              <a:t>Goal is successful Azure migration: Pick the right tool for the job</a:t>
            </a:r>
          </a:p>
        </p:txBody>
      </p:sp>
      <p:grpSp>
        <p:nvGrpSpPr>
          <p:cNvPr id="4" name="Group 3">
            <a:extLst>
              <a:ext uri="{FF2B5EF4-FFF2-40B4-BE49-F238E27FC236}">
                <a16:creationId xmlns:a16="http://schemas.microsoft.com/office/drawing/2014/main" id="{B832D8AB-2901-4ED1-ABFD-BED932527F3A}"/>
              </a:ext>
            </a:extLst>
          </p:cNvPr>
          <p:cNvGrpSpPr/>
          <p:nvPr/>
        </p:nvGrpSpPr>
        <p:grpSpPr>
          <a:xfrm>
            <a:off x="903068" y="4214597"/>
            <a:ext cx="10750944" cy="211487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A picture containing thing, object&#10;&#10;Description generated with high confidence">
              <a:extLst>
                <a:ext uri="{FF2B5EF4-FFF2-40B4-BE49-F238E27FC236}">
                  <a16:creationId xmlns:a16="http://schemas.microsoft.com/office/drawing/2014/main" id="{8C21F1BE-CD7C-4619-8825-AEBFABA034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5971" y="4745087"/>
              <a:ext cx="1342124" cy="165029"/>
            </a:xfrm>
            <a:prstGeom prst="rect">
              <a:avLst/>
            </a:prstGeom>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21692" y="4664479"/>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80485" y="416108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10213860" y="4565952"/>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45308" y="4115356"/>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02287" y="4079252"/>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a:ln w="3175">
                    <a:noFill/>
                  </a:ln>
                  <a:solidFill>
                    <a:srgbClr val="D83B01"/>
                  </a:solidFill>
                  <a:effectLst/>
                  <a:uLnTx/>
                  <a:uFillTx/>
                  <a:latin typeface="Segoe UI Semibold"/>
                  <a:ea typeface="+mn-ea"/>
                  <a:cs typeface="Segoe UI" pitchFamily="34" charset="0"/>
                </a:rPr>
                <a:t>We embrace ISV solutions</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43072" y="4742233"/>
              <a:ext cx="547258" cy="160745"/>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5"/>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5"/>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(e.g., Blueprint, Security Center, </a:t>
            </a:r>
            <a:b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5"/>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401390" y="1997065"/>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450661" y="1918494"/>
            <a:ext cx="499449" cy="497558"/>
            <a:chOff x="485973" y="1753765"/>
            <a:chExt cx="499449" cy="497558"/>
          </a:xfrm>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5"/>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276999"/>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p:txBody>
      </p:sp>
      <p:grpSp>
        <p:nvGrpSpPr>
          <p:cNvPr id="96" name="Group 95">
            <a:extLst>
              <a:ext uri="{FF2B5EF4-FFF2-40B4-BE49-F238E27FC236}">
                <a16:creationId xmlns:a16="http://schemas.microsoft.com/office/drawing/2014/main" id="{45CBE607-BBF6-4217-9C5D-968CF60ED551}"/>
              </a:ext>
            </a:extLst>
          </p:cNvPr>
          <p:cNvGrpSpPr/>
          <p:nvPr/>
        </p:nvGrpSpPr>
        <p:grpSpPr>
          <a:xfrm>
            <a:off x="6237569" y="1974403"/>
            <a:ext cx="468400" cy="385740"/>
            <a:chOff x="10082121" y="5760490"/>
            <a:chExt cx="536745" cy="442025"/>
          </a:xfrm>
        </p:grpSpPr>
        <p:sp>
          <p:nvSpPr>
            <p:cNvPr id="97" name="Freeform 1403">
              <a:extLst>
                <a:ext uri="{FF2B5EF4-FFF2-40B4-BE49-F238E27FC236}">
                  <a16:creationId xmlns:a16="http://schemas.microsoft.com/office/drawing/2014/main" id="{2545D006-691B-4B42-86EF-F14948EC3D6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1404">
              <a:extLst>
                <a:ext uri="{FF2B5EF4-FFF2-40B4-BE49-F238E27FC236}">
                  <a16:creationId xmlns:a16="http://schemas.microsoft.com/office/drawing/2014/main" id="{A984BB38-1775-46C6-94F5-A3FF64427E32}"/>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5">
              <a:extLst>
                <a:ext uri="{FF2B5EF4-FFF2-40B4-BE49-F238E27FC236}">
                  <a16:creationId xmlns:a16="http://schemas.microsoft.com/office/drawing/2014/main" id="{E35324AF-8AF0-4B42-A7A7-B40F02215F1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64A39AB-A77E-4DA0-B931-D23E10A58EA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407">
              <a:extLst>
                <a:ext uri="{FF2B5EF4-FFF2-40B4-BE49-F238E27FC236}">
                  <a16:creationId xmlns:a16="http://schemas.microsoft.com/office/drawing/2014/main" id="{7B3AB554-2AD8-47A8-9E70-F06390F0440C}"/>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408">
              <a:extLst>
                <a:ext uri="{FF2B5EF4-FFF2-40B4-BE49-F238E27FC236}">
                  <a16:creationId xmlns:a16="http://schemas.microsoft.com/office/drawing/2014/main" id="{B0A2A06D-08FC-4749-A549-7A60D2AAC00E}"/>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07DFAFF-8C2E-43EA-B69F-AA08267529E2}"/>
              </a:ext>
            </a:extLst>
          </p:cNvPr>
          <p:cNvGrpSpPr/>
          <p:nvPr/>
        </p:nvGrpSpPr>
        <p:grpSpPr>
          <a:xfrm>
            <a:off x="9061876" y="1925562"/>
            <a:ext cx="483423" cy="483423"/>
            <a:chOff x="9162827" y="1753765"/>
            <a:chExt cx="483423" cy="483423"/>
          </a:xfrm>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45014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AEF4A872-8A33-42C5-B7B5-FED8985B3E6F}"/>
              </a:ext>
            </a:extLst>
          </p:cNvPr>
          <p:cNvPicPr>
            <a:picLocks noChangeAspect="1"/>
          </p:cNvPicPr>
          <p:nvPr/>
        </p:nvPicPr>
        <p:blipFill>
          <a:blip r:embed="rId22"/>
          <a:stretch>
            <a:fillRect/>
          </a:stretch>
        </p:blipFill>
        <p:spPr>
          <a:xfrm>
            <a:off x="8728006" y="4767915"/>
            <a:ext cx="1068546" cy="320725"/>
          </a:xfrm>
          <a:prstGeom prst="rect">
            <a:avLst/>
          </a:prstGeom>
        </p:spPr>
      </p:pic>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35222" y="4591641"/>
            <a:ext cx="641882" cy="70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21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idx="4294967295"/>
          </p:nvPr>
        </p:nvSpPr>
        <p:spPr>
          <a:xfrm>
            <a:off x="536575" y="355600"/>
            <a:ext cx="11655425" cy="553998"/>
          </a:xfrm>
        </p:spPr>
        <p:txBody>
          <a:bodyPr/>
          <a:lstStyle/>
          <a:p>
            <a:pPr algn="l"/>
            <a:r>
              <a:rPr lang="en-US" dirty="0"/>
              <a:t>Cloud migration strategies </a:t>
            </a:r>
          </a:p>
        </p:txBody>
      </p:sp>
      <p:grpSp>
        <p:nvGrpSpPr>
          <p:cNvPr id="60" name="Group 59">
            <a:extLst>
              <a:ext uri="{FF2B5EF4-FFF2-40B4-BE49-F238E27FC236}">
                <a16:creationId xmlns:a16="http://schemas.microsoft.com/office/drawing/2014/main" id="{44F12F73-2F9D-451B-995D-88EDAA65C665}"/>
              </a:ext>
            </a:extLst>
          </p:cNvPr>
          <p:cNvGrpSpPr/>
          <p:nvPr/>
        </p:nvGrpSpPr>
        <p:grpSpPr>
          <a:xfrm>
            <a:off x="2456533" y="2152903"/>
            <a:ext cx="146912" cy="1024615"/>
            <a:chOff x="-526186" y="4559300"/>
            <a:chExt cx="146912" cy="1024615"/>
          </a:xfrm>
        </p:grpSpPr>
        <p:sp>
          <p:nvSpPr>
            <p:cNvPr id="67" name="Oval 66">
              <a:extLst>
                <a:ext uri="{FF2B5EF4-FFF2-40B4-BE49-F238E27FC236}">
                  <a16:creationId xmlns:a16="http://schemas.microsoft.com/office/drawing/2014/main" id="{110B2F2C-A302-4016-9025-19509AEEA185}"/>
                </a:ext>
              </a:extLst>
            </p:cNvPr>
            <p:cNvSpPr/>
            <p:nvPr/>
          </p:nvSpPr>
          <p:spPr bwMode="auto">
            <a:xfrm rot="10800000">
              <a:off x="-526186" y="5437003"/>
              <a:ext cx="146912" cy="146912"/>
            </a:xfrm>
            <a:prstGeom prst="ellipse">
              <a:avLst/>
            </a:prstGeom>
            <a:noFill/>
            <a:ln w="10795" cap="flat" cmpd="sng" algn="ctr">
              <a:solidFill>
                <a:schemeClr val="accent3"/>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D83B01"/>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4F4C5D74-6A36-401D-907A-8E8AAB3E24E4}"/>
                </a:ext>
              </a:extLst>
            </p:cNvPr>
            <p:cNvCxnSpPr>
              <a:cxnSpLocks/>
            </p:cNvCxnSpPr>
            <p:nvPr/>
          </p:nvCxnSpPr>
          <p:spPr>
            <a:xfrm flipV="1">
              <a:off x="-452730" y="4559300"/>
              <a:ext cx="0" cy="802226"/>
            </a:xfrm>
            <a:prstGeom prst="line">
              <a:avLst/>
            </a:prstGeom>
            <a:solidFill>
              <a:srgbClr val="FFFFFF"/>
            </a:solidFill>
            <a:ln w="19050" cap="flat" cmpd="sng" algn="ctr">
              <a:solidFill>
                <a:schemeClr val="accent3"/>
              </a:solidFill>
              <a:prstDash val="dash"/>
              <a:miter lim="800000"/>
              <a:headEnd type="none"/>
              <a:tailEnd type="none"/>
            </a:ln>
            <a:effectLst/>
          </p:spPr>
        </p:cxnSp>
      </p:grpSp>
      <p:sp>
        <p:nvSpPr>
          <p:cNvPr id="79" name="Rectangle 78">
            <a:extLst>
              <a:ext uri="{FF2B5EF4-FFF2-40B4-BE49-F238E27FC236}">
                <a16:creationId xmlns:a16="http://schemas.microsoft.com/office/drawing/2014/main" id="{EB8284DB-57E5-4FEE-9190-8FDFB1D4C9FF}"/>
              </a:ext>
            </a:extLst>
          </p:cNvPr>
          <p:cNvSpPr/>
          <p:nvPr/>
        </p:nvSpPr>
        <p:spPr bwMode="auto">
          <a:xfrm>
            <a:off x="387352" y="4967745"/>
            <a:ext cx="11455179" cy="1098549"/>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D83B01"/>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3C9207-A197-49FE-B57D-FC4C1F13960D}"/>
              </a:ext>
            </a:extLst>
          </p:cNvPr>
          <p:cNvSpPr/>
          <p:nvPr/>
        </p:nvSpPr>
        <p:spPr>
          <a:xfrm>
            <a:off x="1444016" y="3243345"/>
            <a:ext cx="231885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83B01"/>
                </a:solidFill>
                <a:effectLst/>
                <a:uLnTx/>
                <a:uFillTx/>
                <a:latin typeface="Segoe UI"/>
                <a:ea typeface="+mn-ea"/>
                <a:cs typeface="Segoe UI Semibold" charset="0"/>
              </a:rPr>
              <a:t>Redeploy as-is to cloud</a:t>
            </a:r>
          </a:p>
        </p:txBody>
      </p:sp>
      <p:sp>
        <p:nvSpPr>
          <p:cNvPr id="82" name="TextBox 81">
            <a:extLst>
              <a:ext uri="{FF2B5EF4-FFF2-40B4-BE49-F238E27FC236}">
                <a16:creationId xmlns:a16="http://schemas.microsoft.com/office/drawing/2014/main" id="{E61F9D0F-4DAB-4FC9-A04A-0D21D12BCE83}"/>
              </a:ext>
            </a:extLst>
          </p:cNvPr>
          <p:cNvSpPr txBox="1"/>
          <p:nvPr/>
        </p:nvSpPr>
        <p:spPr>
          <a:xfrm>
            <a:off x="1726734" y="3996685"/>
            <a:ext cx="2318857" cy="68576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D83B01"/>
                </a:solidFill>
                <a:effectLst/>
                <a:uLnTx/>
                <a:uFillTx/>
                <a:latin typeface="Segoe UI"/>
                <a:ea typeface="+mn-ea"/>
                <a:cs typeface="Segoe UI Semibold" panose="020B0702040204020203" pitchFamily="34" charset="0"/>
              </a:rPr>
              <a:t>Reduce Capex</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D83B01"/>
                </a:solidFill>
                <a:effectLst/>
                <a:uLnTx/>
                <a:uFillTx/>
                <a:latin typeface="Segoe UI"/>
                <a:ea typeface="+mn-ea"/>
                <a:cs typeface="Segoe UI Semibold" panose="020B0702040204020203" pitchFamily="34" charset="0"/>
              </a:rPr>
              <a:t>Free up datacenter space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D83B01"/>
                </a:solidFill>
                <a:effectLst/>
                <a:uLnTx/>
                <a:uFillTx/>
                <a:latin typeface="Segoe UI"/>
                <a:ea typeface="+mn-ea"/>
                <a:cs typeface="Segoe UI Semibold" panose="020B0702040204020203" pitchFamily="34" charset="0"/>
              </a:rPr>
              <a:t>Quick cloud ROI</a:t>
            </a:r>
          </a:p>
        </p:txBody>
      </p:sp>
      <p:sp>
        <p:nvSpPr>
          <p:cNvPr id="83" name="Rectangle 82">
            <a:extLst>
              <a:ext uri="{FF2B5EF4-FFF2-40B4-BE49-F238E27FC236}">
                <a16:creationId xmlns:a16="http://schemas.microsoft.com/office/drawing/2014/main" id="{CEC3E686-8C95-407A-BF1C-2798C9DF1FF7}"/>
              </a:ext>
            </a:extLst>
          </p:cNvPr>
          <p:cNvSpPr/>
          <p:nvPr/>
        </p:nvSpPr>
        <p:spPr>
          <a:xfrm>
            <a:off x="1580919" y="5033408"/>
            <a:ext cx="231885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latin typeface="Segoe UI"/>
                <a:ea typeface="+mn-ea"/>
                <a:cs typeface="Segoe UI Semibold" charset="0"/>
              </a:rPr>
              <a:t>IaaS</a:t>
            </a:r>
            <a:endParaRPr kumimoji="0" lang="en-US" sz="1800" b="0" i="0" u="none" strike="noStrike" kern="0" cap="none" spc="0" normalizeH="0" baseline="0" noProof="0">
              <a:ln>
                <a:noFill/>
              </a:ln>
              <a:solidFill>
                <a:srgbClr val="D83B01"/>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8DA55A05-15D4-46BB-893D-7A3168761163}"/>
              </a:ext>
            </a:extLst>
          </p:cNvPr>
          <p:cNvSpPr/>
          <p:nvPr/>
        </p:nvSpPr>
        <p:spPr>
          <a:xfrm>
            <a:off x="4283949" y="3223521"/>
            <a:ext cx="23188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83B01"/>
                </a:solidFill>
                <a:effectLst/>
                <a:uLnTx/>
                <a:uFillTx/>
                <a:latin typeface="Segoe UI"/>
                <a:ea typeface="+mn-ea"/>
                <a:cs typeface="Segoe UI Semibold" charset="0"/>
              </a:rPr>
              <a:t>Minimally alter to take better advantage of cloud</a:t>
            </a:r>
          </a:p>
        </p:txBody>
      </p:sp>
      <p:sp>
        <p:nvSpPr>
          <p:cNvPr id="86" name="TextBox 85">
            <a:extLst>
              <a:ext uri="{FF2B5EF4-FFF2-40B4-BE49-F238E27FC236}">
                <a16:creationId xmlns:a16="http://schemas.microsoft.com/office/drawing/2014/main" id="{CF8CB972-DCE9-49E5-97D7-46D3D4EBB0D6}"/>
              </a:ext>
            </a:extLst>
          </p:cNvPr>
          <p:cNvSpPr txBox="1"/>
          <p:nvPr/>
        </p:nvSpPr>
        <p:spPr>
          <a:xfrm>
            <a:off x="4283949" y="3947299"/>
            <a:ext cx="2318857" cy="888898"/>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D83B01"/>
                </a:solidFill>
                <a:effectLst/>
                <a:uLnTx/>
                <a:uFillTx/>
                <a:latin typeface="Segoe UI"/>
                <a:ea typeface="+mn-ea"/>
                <a:cs typeface="Segoe UI Semibold" panose="020B0702040204020203" pitchFamily="34" charset="0"/>
              </a:rPr>
              <a:t>Faster, shorter, updates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D83B01"/>
                </a:solidFill>
                <a:effectLst/>
                <a:uLnTx/>
                <a:uFillTx/>
                <a:latin typeface="Segoe UI"/>
                <a:ea typeface="+mn-ea"/>
                <a:cs typeface="Segoe UI Semibold" panose="020B0702040204020203" pitchFamily="34" charset="0"/>
              </a:rPr>
              <a:t>Code portability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D83B01"/>
                </a:solidFill>
                <a:effectLst/>
                <a:uLnTx/>
                <a:uFillTx/>
                <a:latin typeface="Segoe UI"/>
                <a:ea typeface="+mn-ea"/>
                <a:cs typeface="Segoe UI Semibold" panose="020B0702040204020203" pitchFamily="34" charset="0"/>
              </a:rPr>
              <a:t>Greater cloud efficiency (resources, speed, cost)</a:t>
            </a:r>
          </a:p>
        </p:txBody>
      </p:sp>
      <p:sp>
        <p:nvSpPr>
          <p:cNvPr id="87" name="Rectangle 86">
            <a:extLst>
              <a:ext uri="{FF2B5EF4-FFF2-40B4-BE49-F238E27FC236}">
                <a16:creationId xmlns:a16="http://schemas.microsoft.com/office/drawing/2014/main" id="{4122C1E0-DF75-466B-9729-8C99318AE5FE}"/>
              </a:ext>
            </a:extLst>
          </p:cNvPr>
          <p:cNvSpPr/>
          <p:nvPr/>
        </p:nvSpPr>
        <p:spPr>
          <a:xfrm>
            <a:off x="4283949" y="5033408"/>
            <a:ext cx="231885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latin typeface="Segoe UI"/>
                <a:ea typeface="+mn-ea"/>
                <a:cs typeface="Segoe UI Semibold" charset="0"/>
              </a:rPr>
              <a:t>Containers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latin typeface="Segoe UI"/>
                <a:ea typeface="+mn-ea"/>
                <a:cs typeface="Segoe UI Semibold" charset="0"/>
              </a:rPr>
              <a:t>PaaS</a:t>
            </a:r>
          </a:p>
        </p:txBody>
      </p:sp>
      <p:sp>
        <p:nvSpPr>
          <p:cNvPr id="89" name="Rectangle 88">
            <a:extLst>
              <a:ext uri="{FF2B5EF4-FFF2-40B4-BE49-F238E27FC236}">
                <a16:creationId xmlns:a16="http://schemas.microsoft.com/office/drawing/2014/main" id="{3A236EF9-9BBC-4BD5-831B-B93A1CB89B11}"/>
              </a:ext>
            </a:extLst>
          </p:cNvPr>
          <p:cNvSpPr/>
          <p:nvPr/>
        </p:nvSpPr>
        <p:spPr>
          <a:xfrm>
            <a:off x="6986980" y="3223521"/>
            <a:ext cx="23188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rgbClr val="D83B01"/>
                </a:solidFill>
                <a:effectLst/>
                <a:uLnTx/>
                <a:uFillTx/>
                <a:latin typeface="Segoe UI"/>
                <a:ea typeface="+mn-ea"/>
                <a:cs typeface="Segoe UI Semibold" charset="0"/>
              </a:rPr>
              <a:t>Materially alter/decompose application to services</a:t>
            </a:r>
          </a:p>
        </p:txBody>
      </p:sp>
      <p:sp>
        <p:nvSpPr>
          <p:cNvPr id="90" name="TextBox 89">
            <a:extLst>
              <a:ext uri="{FF2B5EF4-FFF2-40B4-BE49-F238E27FC236}">
                <a16:creationId xmlns:a16="http://schemas.microsoft.com/office/drawing/2014/main" id="{5C723C01-18C2-4BC6-92D1-8A7D7F38F651}"/>
              </a:ext>
            </a:extLst>
          </p:cNvPr>
          <p:cNvSpPr txBox="1"/>
          <p:nvPr/>
        </p:nvSpPr>
        <p:spPr>
          <a:xfrm>
            <a:off x="6986980" y="3921899"/>
            <a:ext cx="2318857" cy="888898"/>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D83B01"/>
                </a:solidFill>
                <a:effectLst/>
                <a:uLnTx/>
                <a:uFillTx/>
                <a:latin typeface="Segoe UI"/>
                <a:ea typeface="+mn-ea"/>
                <a:cs typeface="Segoe UI Semibold" panose="020B0702040204020203" pitchFamily="34" charset="0"/>
              </a:rPr>
              <a:t>App scale and agility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D83B01"/>
                </a:solidFill>
                <a:effectLst/>
                <a:uLnTx/>
                <a:uFillTx/>
                <a:latin typeface="Segoe UI"/>
                <a:ea typeface="+mn-ea"/>
                <a:cs typeface="Segoe UI Semibold" panose="020B0702040204020203" pitchFamily="34" charset="0"/>
              </a:rPr>
              <a:t>Easier adoption of new cloud capabilities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D83B01"/>
                </a:solidFill>
                <a:effectLst/>
                <a:uLnTx/>
                <a:uFillTx/>
                <a:latin typeface="Segoe UI"/>
                <a:ea typeface="+mn-ea"/>
                <a:cs typeface="Segoe UI Semibold" panose="020B0702040204020203" pitchFamily="34" charset="0"/>
              </a:rPr>
              <a:t>Mix technology stacks</a:t>
            </a:r>
          </a:p>
        </p:txBody>
      </p:sp>
      <p:sp>
        <p:nvSpPr>
          <p:cNvPr id="91" name="Rectangle 90">
            <a:extLst>
              <a:ext uri="{FF2B5EF4-FFF2-40B4-BE49-F238E27FC236}">
                <a16:creationId xmlns:a16="http://schemas.microsoft.com/office/drawing/2014/main" id="{B5C710D7-56D0-4528-9DCD-D4A6EEB0F08A}"/>
              </a:ext>
            </a:extLst>
          </p:cNvPr>
          <p:cNvSpPr/>
          <p:nvPr/>
        </p:nvSpPr>
        <p:spPr>
          <a:xfrm>
            <a:off x="6986980" y="5033408"/>
            <a:ext cx="4969632"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latin typeface="Segoe UI"/>
                <a:ea typeface="+mn-ea"/>
                <a:cs typeface="Segoe UI Semibold" charset="0"/>
              </a:rPr>
              <a:t>PaaS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latin typeface="Segoe UI"/>
                <a:ea typeface="+mn-ea"/>
                <a:cs typeface="Segoe UI Semibold"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latin typeface="Segoe UI"/>
                <a:ea typeface="+mn-ea"/>
                <a:cs typeface="Segoe UI Semibold" charset="0"/>
              </a:rPr>
              <a:t>Microservices</a:t>
            </a:r>
          </a:p>
        </p:txBody>
      </p:sp>
      <p:sp>
        <p:nvSpPr>
          <p:cNvPr id="92" name="Rectangle 91">
            <a:extLst>
              <a:ext uri="{FF2B5EF4-FFF2-40B4-BE49-F238E27FC236}">
                <a16:creationId xmlns:a16="http://schemas.microsoft.com/office/drawing/2014/main" id="{06142905-5F50-458E-967B-15337B9D6587}"/>
              </a:ext>
            </a:extLst>
          </p:cNvPr>
          <p:cNvSpPr/>
          <p:nvPr/>
        </p:nvSpPr>
        <p:spPr>
          <a:xfrm>
            <a:off x="9690012" y="3223521"/>
            <a:ext cx="22666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D83B01"/>
                </a:solidFill>
                <a:effectLst/>
                <a:uLnTx/>
                <a:uFillTx/>
                <a:latin typeface="Segoe UI"/>
                <a:ea typeface="+mn-ea"/>
                <a:cs typeface="Segoe UI Semibold" charset="0"/>
              </a:rPr>
              <a:t>New code written with cloud native approach</a:t>
            </a:r>
          </a:p>
        </p:txBody>
      </p:sp>
      <p:sp>
        <p:nvSpPr>
          <p:cNvPr id="93" name="TextBox 92">
            <a:extLst>
              <a:ext uri="{FF2B5EF4-FFF2-40B4-BE49-F238E27FC236}">
                <a16:creationId xmlns:a16="http://schemas.microsoft.com/office/drawing/2014/main" id="{8B6A81E2-40D9-413F-80CA-D64E43FC7D72}"/>
              </a:ext>
            </a:extLst>
          </p:cNvPr>
          <p:cNvSpPr txBox="1"/>
          <p:nvPr/>
        </p:nvSpPr>
        <p:spPr>
          <a:xfrm>
            <a:off x="9690012" y="3947299"/>
            <a:ext cx="2285868" cy="68576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D83B01"/>
                </a:solidFill>
                <a:effectLst/>
                <a:uLnTx/>
                <a:uFillTx/>
                <a:latin typeface="Segoe UI"/>
                <a:ea typeface="+mn-ea"/>
                <a:cs typeface="Segoe UI Semibold" panose="020B0702040204020203" pitchFamily="34" charset="0"/>
              </a:rPr>
              <a:t>Accelerate innovation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D83B01"/>
                </a:solidFill>
                <a:effectLst/>
                <a:uLnTx/>
                <a:uFillTx/>
                <a:latin typeface="Segoe UI"/>
                <a:ea typeface="+mn-ea"/>
                <a:cs typeface="Segoe UI Semibold" panose="020B0702040204020203" pitchFamily="34" charset="0"/>
              </a:rPr>
              <a:t>Build apps faster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D83B01"/>
                </a:solidFill>
                <a:effectLst/>
                <a:uLnTx/>
                <a:uFillTx/>
                <a:latin typeface="Segoe UI"/>
                <a:ea typeface="+mn-ea"/>
                <a:cs typeface="Segoe UI Semibold" panose="020B0702040204020203" pitchFamily="34" charset="0"/>
              </a:rPr>
              <a:t>Reduce operational cost </a:t>
            </a:r>
          </a:p>
        </p:txBody>
      </p:sp>
      <p:cxnSp>
        <p:nvCxnSpPr>
          <p:cNvPr id="94" name="Straight Connector 93">
            <a:extLst>
              <a:ext uri="{FF2B5EF4-FFF2-40B4-BE49-F238E27FC236}">
                <a16:creationId xmlns:a16="http://schemas.microsoft.com/office/drawing/2014/main" id="{503C81C1-09CF-4D2A-8C22-AD0BD69FC597}"/>
              </a:ext>
            </a:extLst>
          </p:cNvPr>
          <p:cNvCxnSpPr>
            <a:cxnSpLocks/>
          </p:cNvCxnSpPr>
          <p:nvPr/>
        </p:nvCxnSpPr>
        <p:spPr>
          <a:xfrm>
            <a:off x="399941" y="380569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5" name="Straight Connector 94">
            <a:extLst>
              <a:ext uri="{FF2B5EF4-FFF2-40B4-BE49-F238E27FC236}">
                <a16:creationId xmlns:a16="http://schemas.microsoft.com/office/drawing/2014/main" id="{C6383840-31D0-4D2D-A036-8D282A374936}"/>
              </a:ext>
            </a:extLst>
          </p:cNvPr>
          <p:cNvCxnSpPr>
            <a:cxnSpLocks/>
          </p:cNvCxnSpPr>
          <p:nvPr/>
        </p:nvCxnSpPr>
        <p:spPr>
          <a:xfrm>
            <a:off x="399941" y="496774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97" name="Rectangle 96">
            <a:extLst>
              <a:ext uri="{FF2B5EF4-FFF2-40B4-BE49-F238E27FC236}">
                <a16:creationId xmlns:a16="http://schemas.microsoft.com/office/drawing/2014/main" id="{3FBB9CB6-1CD4-488F-B5D6-5EDB9C753F18}"/>
              </a:ext>
            </a:extLst>
          </p:cNvPr>
          <p:cNvSpPr/>
          <p:nvPr/>
        </p:nvSpPr>
        <p:spPr>
          <a:xfrm>
            <a:off x="330200" y="3223521"/>
            <a:ext cx="1523782" cy="37012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A1A1A"/>
                </a:solidFill>
                <a:effectLst/>
                <a:uLnTx/>
                <a:uFillTx/>
                <a:latin typeface="Segoe UI"/>
                <a:ea typeface="+mn-ea"/>
                <a:cs typeface="Segoe UI Semibold" charset="0"/>
              </a:rPr>
              <a:t>Description</a:t>
            </a:r>
          </a:p>
        </p:txBody>
      </p:sp>
      <p:sp>
        <p:nvSpPr>
          <p:cNvPr id="98" name="Rectangle 97">
            <a:extLst>
              <a:ext uri="{FF2B5EF4-FFF2-40B4-BE49-F238E27FC236}">
                <a16:creationId xmlns:a16="http://schemas.microsoft.com/office/drawing/2014/main" id="{0ED21A83-E62B-4888-9B88-FC290779DE8A}"/>
              </a:ext>
            </a:extLst>
          </p:cNvPr>
          <p:cNvSpPr/>
          <p:nvPr/>
        </p:nvSpPr>
        <p:spPr>
          <a:xfrm>
            <a:off x="330200" y="3854252"/>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A1A1A"/>
                </a:solidFill>
                <a:effectLst/>
                <a:uLnTx/>
                <a:uFillTx/>
                <a:latin typeface="Segoe UI"/>
                <a:ea typeface="+mn-ea"/>
                <a:cs typeface="Segoe UI Semibold" charset="0"/>
              </a:rPr>
              <a:t>Drivers</a:t>
            </a:r>
          </a:p>
        </p:txBody>
      </p:sp>
      <p:sp>
        <p:nvSpPr>
          <p:cNvPr id="99" name="Rectangle 98">
            <a:extLst>
              <a:ext uri="{FF2B5EF4-FFF2-40B4-BE49-F238E27FC236}">
                <a16:creationId xmlns:a16="http://schemas.microsoft.com/office/drawing/2014/main" id="{2DA82EFC-6F91-41B0-8584-1282E26C0855}"/>
              </a:ext>
            </a:extLst>
          </p:cNvPr>
          <p:cNvSpPr/>
          <p:nvPr/>
        </p:nvSpPr>
        <p:spPr>
          <a:xfrm>
            <a:off x="330200" y="5033408"/>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A1A1A"/>
                </a:solidFill>
                <a:effectLst/>
                <a:uLnTx/>
                <a:uFillTx/>
                <a:latin typeface="Segoe UI"/>
                <a:ea typeface="+mn-ea"/>
                <a:cs typeface="Segoe UI Semibold" charset="0"/>
              </a:rPr>
              <a:t>Technologies</a:t>
            </a:r>
          </a:p>
        </p:txBody>
      </p:sp>
      <p:sp>
        <p:nvSpPr>
          <p:cNvPr id="39" name="Rectangle 38">
            <a:extLst>
              <a:ext uri="{FF2B5EF4-FFF2-40B4-BE49-F238E27FC236}">
                <a16:creationId xmlns:a16="http://schemas.microsoft.com/office/drawing/2014/main" id="{CF5EBFFF-FD90-4C50-8A1B-47D49E06D29B}"/>
              </a:ext>
            </a:extLst>
          </p:cNvPr>
          <p:cNvSpPr/>
          <p:nvPr/>
        </p:nvSpPr>
        <p:spPr>
          <a:xfrm>
            <a:off x="1010535" y="1407799"/>
            <a:ext cx="2443861"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83B01"/>
                </a:solidFill>
                <a:effectLst/>
                <a:uLnTx/>
                <a:uFillTx/>
                <a:latin typeface="Segoe UI Semibold"/>
                <a:ea typeface="+mn-ea"/>
                <a:cs typeface="Segoe UI" panose="020B0502040204020203" pitchFamily="34" charset="0"/>
              </a:rPr>
              <a:t>Rehost</a:t>
            </a:r>
          </a:p>
        </p:txBody>
      </p:sp>
      <p:sp>
        <p:nvSpPr>
          <p:cNvPr id="40" name="Rectangle 39">
            <a:extLst>
              <a:ext uri="{FF2B5EF4-FFF2-40B4-BE49-F238E27FC236}">
                <a16:creationId xmlns:a16="http://schemas.microsoft.com/office/drawing/2014/main" id="{08F8400F-892B-47BF-AABB-DABD6C931C15}"/>
              </a:ext>
            </a:extLst>
          </p:cNvPr>
          <p:cNvSpPr/>
          <p:nvPr/>
        </p:nvSpPr>
        <p:spPr>
          <a:xfrm>
            <a:off x="4138469" y="1397691"/>
            <a:ext cx="2198377"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83B01"/>
                </a:solidFill>
                <a:effectLst/>
                <a:uLnTx/>
                <a:uFillTx/>
                <a:latin typeface="Segoe UI Semibold"/>
                <a:ea typeface="+mn-ea"/>
                <a:cs typeface="Segoe UI" panose="020B0502040204020203" pitchFamily="34" charset="0"/>
              </a:rPr>
              <a:t>Refactor</a:t>
            </a:r>
          </a:p>
        </p:txBody>
      </p:sp>
      <p:sp>
        <p:nvSpPr>
          <p:cNvPr id="41" name="Rectangle 40">
            <a:extLst>
              <a:ext uri="{FF2B5EF4-FFF2-40B4-BE49-F238E27FC236}">
                <a16:creationId xmlns:a16="http://schemas.microsoft.com/office/drawing/2014/main" id="{14B52771-C469-4255-BA3A-163F78A10148}"/>
              </a:ext>
            </a:extLst>
          </p:cNvPr>
          <p:cNvSpPr/>
          <p:nvPr/>
        </p:nvSpPr>
        <p:spPr>
          <a:xfrm>
            <a:off x="6762931" y="1407799"/>
            <a:ext cx="2109803"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83B01"/>
                </a:solidFill>
                <a:effectLst/>
                <a:uLnTx/>
                <a:uFillTx/>
                <a:latin typeface="Segoe UI Semibold"/>
                <a:ea typeface="+mn-ea"/>
                <a:cs typeface="Segoe UI" panose="020B0502040204020203" pitchFamily="34" charset="0"/>
              </a:rPr>
              <a:t>Rearchitect</a:t>
            </a:r>
          </a:p>
        </p:txBody>
      </p:sp>
      <p:sp>
        <p:nvSpPr>
          <p:cNvPr id="42" name="Rectangle 41">
            <a:extLst>
              <a:ext uri="{FF2B5EF4-FFF2-40B4-BE49-F238E27FC236}">
                <a16:creationId xmlns:a16="http://schemas.microsoft.com/office/drawing/2014/main" id="{1A9CA36B-342A-47D6-991E-F8283D50809E}"/>
              </a:ext>
            </a:extLst>
          </p:cNvPr>
          <p:cNvSpPr/>
          <p:nvPr/>
        </p:nvSpPr>
        <p:spPr>
          <a:xfrm>
            <a:off x="9219296" y="1407799"/>
            <a:ext cx="2109802"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83B01"/>
                </a:solidFill>
                <a:effectLst/>
                <a:uLnTx/>
                <a:uFillTx/>
                <a:latin typeface="Segoe UI Semibold"/>
                <a:ea typeface="+mn-ea"/>
                <a:cs typeface="Segoe UI" panose="020B0502040204020203" pitchFamily="34" charset="0"/>
              </a:rPr>
              <a:t>Rebuild</a:t>
            </a:r>
          </a:p>
        </p:txBody>
      </p:sp>
      <p:grpSp>
        <p:nvGrpSpPr>
          <p:cNvPr id="47" name="Group 46">
            <a:extLst>
              <a:ext uri="{FF2B5EF4-FFF2-40B4-BE49-F238E27FC236}">
                <a16:creationId xmlns:a16="http://schemas.microsoft.com/office/drawing/2014/main" id="{7342C76E-EA40-4A4B-982A-66C2E4F7D8D5}"/>
              </a:ext>
            </a:extLst>
          </p:cNvPr>
          <p:cNvGrpSpPr/>
          <p:nvPr/>
        </p:nvGrpSpPr>
        <p:grpSpPr>
          <a:xfrm>
            <a:off x="5192073" y="2152903"/>
            <a:ext cx="146912" cy="1024615"/>
            <a:chOff x="-526186" y="4559300"/>
            <a:chExt cx="146912" cy="1024615"/>
          </a:xfrm>
        </p:grpSpPr>
        <p:sp>
          <p:nvSpPr>
            <p:cNvPr id="48" name="Oval 47">
              <a:extLst>
                <a:ext uri="{FF2B5EF4-FFF2-40B4-BE49-F238E27FC236}">
                  <a16:creationId xmlns:a16="http://schemas.microsoft.com/office/drawing/2014/main" id="{5D687B84-2E41-4CA9-AE0E-FC2F85115606}"/>
                </a:ext>
              </a:extLst>
            </p:cNvPr>
            <p:cNvSpPr/>
            <p:nvPr/>
          </p:nvSpPr>
          <p:spPr bwMode="auto">
            <a:xfrm rot="10800000">
              <a:off x="-526186" y="5437003"/>
              <a:ext cx="146912" cy="146912"/>
            </a:xfrm>
            <a:prstGeom prst="ellipse">
              <a:avLst/>
            </a:prstGeom>
            <a:noFill/>
            <a:ln w="10795" cap="flat" cmpd="sng" algn="ctr">
              <a:solidFill>
                <a:schemeClr val="accent3"/>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D83B01"/>
                </a:solidFill>
                <a:effectLst/>
                <a:uLnTx/>
                <a:uFillTx/>
                <a:latin typeface="Segoe UI"/>
                <a:ea typeface="+mn-ea"/>
                <a:cs typeface="+mn-cs"/>
              </a:endParaRPr>
            </a:p>
          </p:txBody>
        </p:sp>
        <p:cxnSp>
          <p:nvCxnSpPr>
            <p:cNvPr id="49" name="Straight Connector 48">
              <a:extLst>
                <a:ext uri="{FF2B5EF4-FFF2-40B4-BE49-F238E27FC236}">
                  <a16:creationId xmlns:a16="http://schemas.microsoft.com/office/drawing/2014/main" id="{3C1AFA8D-2F7E-4C86-8F2B-35E6C0C5BA41}"/>
                </a:ext>
              </a:extLst>
            </p:cNvPr>
            <p:cNvCxnSpPr>
              <a:cxnSpLocks/>
            </p:cNvCxnSpPr>
            <p:nvPr/>
          </p:nvCxnSpPr>
          <p:spPr>
            <a:xfrm flipV="1">
              <a:off x="-452730" y="4559300"/>
              <a:ext cx="0" cy="802226"/>
            </a:xfrm>
            <a:prstGeom prst="line">
              <a:avLst/>
            </a:prstGeom>
            <a:solidFill>
              <a:srgbClr val="FFFFFF"/>
            </a:solidFill>
            <a:ln w="19050" cap="flat" cmpd="sng" algn="ctr">
              <a:solidFill>
                <a:schemeClr val="accent3"/>
              </a:solidFill>
              <a:prstDash val="dash"/>
              <a:miter lim="800000"/>
              <a:headEnd type="none"/>
              <a:tailEnd type="none"/>
            </a:ln>
            <a:effectLst/>
          </p:spPr>
        </p:cxnSp>
      </p:grpSp>
      <p:grpSp>
        <p:nvGrpSpPr>
          <p:cNvPr id="50" name="Group 49">
            <a:extLst>
              <a:ext uri="{FF2B5EF4-FFF2-40B4-BE49-F238E27FC236}">
                <a16:creationId xmlns:a16="http://schemas.microsoft.com/office/drawing/2014/main" id="{8A357EC3-7393-425C-BD61-26F229EEA329}"/>
              </a:ext>
            </a:extLst>
          </p:cNvPr>
          <p:cNvGrpSpPr/>
          <p:nvPr/>
        </p:nvGrpSpPr>
        <p:grpSpPr>
          <a:xfrm>
            <a:off x="8074524" y="2166075"/>
            <a:ext cx="146912" cy="1024615"/>
            <a:chOff x="-526186" y="4559300"/>
            <a:chExt cx="146912" cy="1024615"/>
          </a:xfrm>
        </p:grpSpPr>
        <p:sp>
          <p:nvSpPr>
            <p:cNvPr id="51" name="Oval 50">
              <a:extLst>
                <a:ext uri="{FF2B5EF4-FFF2-40B4-BE49-F238E27FC236}">
                  <a16:creationId xmlns:a16="http://schemas.microsoft.com/office/drawing/2014/main" id="{20F9570F-E0FD-4B87-9FB7-EC377C5DF67F}"/>
                </a:ext>
              </a:extLst>
            </p:cNvPr>
            <p:cNvSpPr/>
            <p:nvPr/>
          </p:nvSpPr>
          <p:spPr bwMode="auto">
            <a:xfrm rot="10800000">
              <a:off x="-526186" y="5437003"/>
              <a:ext cx="146912" cy="146912"/>
            </a:xfrm>
            <a:prstGeom prst="ellipse">
              <a:avLst/>
            </a:prstGeom>
            <a:noFill/>
            <a:ln w="10795" cap="flat" cmpd="sng" algn="ctr">
              <a:solidFill>
                <a:schemeClr val="accent3"/>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D83B01"/>
                </a:solidFill>
                <a:effectLst/>
                <a:uLnTx/>
                <a:uFillTx/>
                <a:latin typeface="Segoe UI"/>
                <a:ea typeface="+mn-ea"/>
                <a:cs typeface="+mn-cs"/>
              </a:endParaRPr>
            </a:p>
          </p:txBody>
        </p:sp>
        <p:cxnSp>
          <p:nvCxnSpPr>
            <p:cNvPr id="52" name="Straight Connector 51">
              <a:extLst>
                <a:ext uri="{FF2B5EF4-FFF2-40B4-BE49-F238E27FC236}">
                  <a16:creationId xmlns:a16="http://schemas.microsoft.com/office/drawing/2014/main" id="{BC0D9969-6908-49BF-9DD7-D4D60FBE95B4}"/>
                </a:ext>
              </a:extLst>
            </p:cNvPr>
            <p:cNvCxnSpPr>
              <a:cxnSpLocks/>
            </p:cNvCxnSpPr>
            <p:nvPr/>
          </p:nvCxnSpPr>
          <p:spPr>
            <a:xfrm flipV="1">
              <a:off x="-452730" y="4559300"/>
              <a:ext cx="0" cy="802226"/>
            </a:xfrm>
            <a:prstGeom prst="line">
              <a:avLst/>
            </a:prstGeom>
            <a:solidFill>
              <a:srgbClr val="FFFFFF"/>
            </a:solidFill>
            <a:ln w="19050" cap="flat" cmpd="sng" algn="ctr">
              <a:solidFill>
                <a:schemeClr val="accent3"/>
              </a:solidFill>
              <a:prstDash val="dash"/>
              <a:miter lim="800000"/>
              <a:headEnd type="none"/>
              <a:tailEnd type="none"/>
            </a:ln>
            <a:effectLst/>
          </p:spPr>
        </p:cxnSp>
      </p:grpSp>
      <p:grpSp>
        <p:nvGrpSpPr>
          <p:cNvPr id="53" name="Group 52">
            <a:extLst>
              <a:ext uri="{FF2B5EF4-FFF2-40B4-BE49-F238E27FC236}">
                <a16:creationId xmlns:a16="http://schemas.microsoft.com/office/drawing/2014/main" id="{59D29769-C250-46F4-BAE9-F166FA2318DD}"/>
              </a:ext>
            </a:extLst>
          </p:cNvPr>
          <p:cNvGrpSpPr/>
          <p:nvPr/>
        </p:nvGrpSpPr>
        <p:grpSpPr>
          <a:xfrm>
            <a:off x="10610413" y="2143775"/>
            <a:ext cx="146912" cy="1024615"/>
            <a:chOff x="-526186" y="4559300"/>
            <a:chExt cx="146912" cy="1024615"/>
          </a:xfrm>
        </p:grpSpPr>
        <p:sp>
          <p:nvSpPr>
            <p:cNvPr id="54" name="Oval 53">
              <a:extLst>
                <a:ext uri="{FF2B5EF4-FFF2-40B4-BE49-F238E27FC236}">
                  <a16:creationId xmlns:a16="http://schemas.microsoft.com/office/drawing/2014/main" id="{93486FAD-1CFD-4549-A29F-63D96C09191F}"/>
                </a:ext>
              </a:extLst>
            </p:cNvPr>
            <p:cNvSpPr/>
            <p:nvPr/>
          </p:nvSpPr>
          <p:spPr bwMode="auto">
            <a:xfrm rot="10800000">
              <a:off x="-526186" y="5437003"/>
              <a:ext cx="146912" cy="146912"/>
            </a:xfrm>
            <a:prstGeom prst="ellipse">
              <a:avLst/>
            </a:prstGeom>
            <a:noFill/>
            <a:ln w="10795" cap="flat" cmpd="sng" algn="ctr">
              <a:solidFill>
                <a:schemeClr val="accent3"/>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D83B01"/>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C3E4BD84-BCEC-49B9-8AAB-2225817458BA}"/>
                </a:ext>
              </a:extLst>
            </p:cNvPr>
            <p:cNvCxnSpPr>
              <a:cxnSpLocks/>
            </p:cNvCxnSpPr>
            <p:nvPr/>
          </p:nvCxnSpPr>
          <p:spPr>
            <a:xfrm flipV="1">
              <a:off x="-452730" y="4559300"/>
              <a:ext cx="0" cy="802226"/>
            </a:xfrm>
            <a:prstGeom prst="line">
              <a:avLst/>
            </a:prstGeom>
            <a:solidFill>
              <a:srgbClr val="FFFFFF"/>
            </a:solidFill>
            <a:ln w="19050" cap="flat" cmpd="sng" algn="ctr">
              <a:solidFill>
                <a:schemeClr val="accent3"/>
              </a:solidFill>
              <a:prstDash val="dash"/>
              <a:miter lim="800000"/>
              <a:headEnd type="none"/>
              <a:tailEnd type="none"/>
            </a:ln>
            <a:effectLst/>
          </p:spPr>
        </p:cxnSp>
      </p:grpSp>
    </p:spTree>
    <p:extLst>
      <p:ext uri="{BB962C8B-B14F-4D97-AF65-F5344CB8AC3E}">
        <p14:creationId xmlns:p14="http://schemas.microsoft.com/office/powerpoint/2010/main" val="509030291"/>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375F4D-BAF1-4297-9EFC-FB7B80AB2E38}"/>
              </a:ext>
            </a:extLst>
          </p:cNvPr>
          <p:cNvSpPr>
            <a:spLocks noGrp="1"/>
          </p:cNvSpPr>
          <p:nvPr>
            <p:ph type="body" sz="quarter" idx="4294967295"/>
          </p:nvPr>
        </p:nvSpPr>
        <p:spPr>
          <a:xfrm>
            <a:off x="766763" y="1231900"/>
            <a:ext cx="11425237" cy="1270000"/>
          </a:xfrm>
        </p:spPr>
        <p:txBody>
          <a:bodyPr/>
          <a:lstStyle/>
          <a:p>
            <a:pPr marL="0" indent="0">
              <a:buNone/>
            </a:pPr>
            <a:endParaRPr lang="en-US"/>
          </a:p>
          <a:p>
            <a:endParaRPr lang="en-US"/>
          </a:p>
        </p:txBody>
      </p:sp>
      <p:sp>
        <p:nvSpPr>
          <p:cNvPr id="2" name="Title 1">
            <a:extLst>
              <a:ext uri="{FF2B5EF4-FFF2-40B4-BE49-F238E27FC236}">
                <a16:creationId xmlns:a16="http://schemas.microsoft.com/office/drawing/2014/main" id="{66071703-5738-4FB5-AAE4-CA78A42F49B6}"/>
              </a:ext>
            </a:extLst>
          </p:cNvPr>
          <p:cNvSpPr>
            <a:spLocks noGrp="1"/>
          </p:cNvSpPr>
          <p:nvPr>
            <p:ph type="title" idx="4294967295"/>
          </p:nvPr>
        </p:nvSpPr>
        <p:spPr>
          <a:xfrm>
            <a:off x="274637" y="420197"/>
            <a:ext cx="12409488" cy="553998"/>
          </a:xfrm>
        </p:spPr>
        <p:txBody>
          <a:bodyPr/>
          <a:lstStyle/>
          <a:p>
            <a:pPr algn="l"/>
            <a:r>
              <a:rPr lang="en-US" dirty="0"/>
              <a:t>Rehost Windows Server on Azure</a:t>
            </a:r>
          </a:p>
        </p:txBody>
      </p:sp>
      <p:sp>
        <p:nvSpPr>
          <p:cNvPr id="5" name="Rectangle 4">
            <a:extLst>
              <a:ext uri="{FF2B5EF4-FFF2-40B4-BE49-F238E27FC236}">
                <a16:creationId xmlns:a16="http://schemas.microsoft.com/office/drawing/2014/main" id="{C5DDA706-C7D5-477A-8B65-466C8E6FF3B0}"/>
              </a:ext>
            </a:extLst>
          </p:cNvPr>
          <p:cNvSpPr/>
          <p:nvPr/>
        </p:nvSpPr>
        <p:spPr bwMode="auto">
          <a:xfrm>
            <a:off x="-167328" y="2813146"/>
            <a:ext cx="3359616" cy="22240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Azure integration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mn-ea"/>
                <a:cs typeface="Segoe UI" pitchFamily="34" charset="0"/>
              </a:rPr>
              <a:t>with</a:t>
            </a:r>
            <a:r>
              <a:rPr kumimoji="0" lang="en-US" sz="1961"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1961" b="0" i="0" u="none" strike="noStrike" kern="1200" cap="none" spc="0" normalizeH="0" baseline="0" noProof="0" dirty="0">
                <a:ln>
                  <a:noFill/>
                </a:ln>
                <a:solidFill>
                  <a:srgbClr val="F14001"/>
                </a:solidFill>
                <a:effectLst/>
                <a:uLnTx/>
                <a:uFillTx/>
                <a:latin typeface="Segoe UI Semibold" panose="020B0702040204020203" pitchFamily="34" charset="0"/>
                <a:ea typeface="+mn-ea"/>
                <a:cs typeface="Segoe UI Semibold" panose="020B0702040204020203" pitchFamily="34" charset="0"/>
              </a:rPr>
              <a:t>Windows Admin Center </a:t>
            </a:r>
            <a:r>
              <a:rPr kumimoji="0" lang="en-US" sz="1961" b="0" i="0" u="none" strike="noStrike" kern="1200" cap="none" spc="0" normalizeH="0" baseline="0" noProof="0" dirty="0">
                <a:ln>
                  <a:noFill/>
                </a:ln>
                <a:solidFill>
                  <a:srgbClr val="F14001"/>
                </a:solidFill>
                <a:effectLst/>
                <a:uLnTx/>
                <a:uFillTx/>
                <a:latin typeface="Segoe UI Semilight"/>
                <a:ea typeface="+mn-ea"/>
                <a:cs typeface="Segoe UI" pitchFamily="34" charset="0"/>
              </a:rPr>
              <a:t> </a:t>
            </a:r>
            <a:endParaRPr kumimoji="0" lang="en-US" sz="1950" b="0" i="0" u="none" strike="noStrike" kern="1200" cap="none" spc="0" normalizeH="0" baseline="0" noProof="0" dirty="0">
              <a:ln>
                <a:noFill/>
              </a:ln>
              <a:solidFill>
                <a:srgbClr val="F14001"/>
              </a:solidFill>
              <a:effectLst/>
              <a:uLnTx/>
              <a:uFillTx/>
              <a:latin typeface="Segoe UI Semilight"/>
              <a:ea typeface="+mn-ea"/>
              <a:cs typeface="Segoe UI" pitchFamily="34" charset="0"/>
            </a:endParaRPr>
          </a:p>
        </p:txBody>
      </p:sp>
      <p:sp>
        <p:nvSpPr>
          <p:cNvPr id="9" name="Rectangle 8">
            <a:extLst>
              <a:ext uri="{FF2B5EF4-FFF2-40B4-BE49-F238E27FC236}">
                <a16:creationId xmlns:a16="http://schemas.microsoft.com/office/drawing/2014/main" id="{8C680951-5E41-443D-B6E1-A5F7C2BC2150}"/>
              </a:ext>
            </a:extLst>
          </p:cNvPr>
          <p:cNvSpPr/>
          <p:nvPr/>
        </p:nvSpPr>
        <p:spPr bwMode="auto">
          <a:xfrm>
            <a:off x="3165944" y="3092250"/>
            <a:ext cx="2778917" cy="22240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F14001"/>
                </a:solidFill>
                <a:effectLst/>
                <a:uLnTx/>
                <a:uFillTx/>
                <a:latin typeface="Segoe UI Semibold" panose="020B0702040204020203" pitchFamily="34" charset="0"/>
                <a:ea typeface="+mn-ea"/>
                <a:cs typeface="Segoe UI Semibold" panose="020B0702040204020203" pitchFamily="34" charset="0"/>
              </a:rPr>
              <a:t>Rich development </a:t>
            </a:r>
            <a:r>
              <a:rPr kumimoji="0" lang="en-US" sz="1961"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experience for </a:t>
            </a:r>
            <a:r>
              <a:rPr kumimoji="0" lang="en-US" sz="1961" b="0" i="0" u="none" strike="noStrike" kern="1200" cap="none" spc="0" normalizeH="0" baseline="0" noProof="0" dirty="0">
                <a:ln>
                  <a:noFill/>
                </a:ln>
                <a:solidFill>
                  <a:srgbClr val="F14001"/>
                </a:solidFill>
                <a:effectLst/>
                <a:uLnTx/>
                <a:uFillTx/>
                <a:latin typeface="Segoe UI Semibold" panose="020B0702040204020203" pitchFamily="34" charset="0"/>
                <a:ea typeface="+mn-ea"/>
                <a:cs typeface="Segoe UI Semibold" panose="020B0702040204020203" pitchFamily="34" charset="0"/>
              </a:rPr>
              <a:t>existing</a:t>
            </a:r>
            <a:r>
              <a:rPr kumimoji="0" lang="en-US" sz="1961" b="1" i="0" u="none" strike="noStrike" kern="1200" cap="none" spc="0" normalizeH="0" baseline="0" noProof="0" dirty="0">
                <a:ln>
                  <a:noFill/>
                </a:ln>
                <a:solidFill>
                  <a:srgbClr val="F14001"/>
                </a:solidFill>
                <a:effectLst/>
                <a:uLnTx/>
                <a:uFillTx/>
                <a:latin typeface="Segoe UI Semilight"/>
                <a:ea typeface="Segoe UI" pitchFamily="34" charset="0"/>
                <a:cs typeface="Segoe UI" pitchFamily="34" charset="0"/>
              </a:rPr>
              <a:t> </a:t>
            </a:r>
            <a:r>
              <a:rPr kumimoji="0" lang="en-US" sz="1961" b="0" i="0" u="none" strike="noStrike" kern="1200" cap="none" spc="0" normalizeH="0" baseline="0" noProof="0" dirty="0">
                <a:ln>
                  <a:noFill/>
                </a:ln>
                <a:solidFill>
                  <a:srgbClr val="F14001"/>
                </a:solidFill>
                <a:effectLst/>
                <a:uLnTx/>
                <a:uFillTx/>
                <a:latin typeface="Segoe UI Semibold" panose="020B0702040204020203" pitchFamily="34" charset="0"/>
                <a:ea typeface="+mn-ea"/>
                <a:cs typeface="Segoe UI Semibold" panose="020B0702040204020203" pitchFamily="34" charset="0"/>
              </a:rPr>
              <a:t>and </a:t>
            </a:r>
            <a:br>
              <a:rPr kumimoji="0" lang="en-US" sz="1961" b="0" i="0" u="none" strike="noStrike" kern="1200" cap="none" spc="0" normalizeH="0" baseline="0" noProof="0" dirty="0">
                <a:ln>
                  <a:noFill/>
                </a:ln>
                <a:solidFill>
                  <a:srgbClr val="F14001"/>
                </a:soli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dirty="0">
                <a:ln>
                  <a:noFill/>
                </a:ln>
                <a:solidFill>
                  <a:srgbClr val="F14001"/>
                </a:solidFill>
                <a:effectLst/>
                <a:uLnTx/>
                <a:uFillTx/>
                <a:latin typeface="Segoe UI Semibold" panose="020B0702040204020203" pitchFamily="34" charset="0"/>
                <a:ea typeface="+mn-ea"/>
                <a:cs typeface="Segoe UI Semibold" panose="020B0702040204020203" pitchFamily="34" charset="0"/>
              </a:rPr>
              <a:t>new </a:t>
            </a:r>
            <a:r>
              <a:rPr kumimoji="0" lang="en-US" sz="1961"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applications</a:t>
            </a:r>
          </a:p>
        </p:txBody>
      </p:sp>
      <p:sp>
        <p:nvSpPr>
          <p:cNvPr id="11" name="Rectangle 10">
            <a:extLst>
              <a:ext uri="{FF2B5EF4-FFF2-40B4-BE49-F238E27FC236}">
                <a16:creationId xmlns:a16="http://schemas.microsoft.com/office/drawing/2014/main" id="{B4203FAA-08F7-4D16-AF7A-913F8368AE2F}"/>
              </a:ext>
            </a:extLst>
          </p:cNvPr>
          <p:cNvSpPr/>
          <p:nvPr/>
        </p:nvSpPr>
        <p:spPr bwMode="auto">
          <a:xfrm>
            <a:off x="5894363" y="2979706"/>
            <a:ext cx="3167570" cy="22240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5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5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Most </a:t>
            </a:r>
            <a:r>
              <a:rPr kumimoji="0" lang="en-US" sz="1950" b="1" i="0" u="none" strike="noStrike" kern="1200" cap="none" spc="0" normalizeH="0" baseline="0" noProof="0" dirty="0">
                <a:ln>
                  <a:noFill/>
                </a:ln>
                <a:solidFill>
                  <a:srgbClr val="F14001"/>
                </a:solidFill>
                <a:effectLst/>
                <a:uLnTx/>
                <a:uFillTx/>
                <a:latin typeface="Segoe UI Semibold" panose="020B0702040204020203" pitchFamily="34" charset="0"/>
                <a:ea typeface="+mn-ea"/>
                <a:cs typeface="Segoe UI Semibold" panose="020B0702040204020203" pitchFamily="34" charset="0"/>
              </a:rPr>
              <a:t>co</a:t>
            </a:r>
            <a:r>
              <a:rPr kumimoji="0" lang="en-US" sz="1950" b="0" i="0" u="none" strike="noStrike" kern="1200" cap="none" spc="0" normalizeH="0" baseline="0" noProof="0" dirty="0">
                <a:ln>
                  <a:noFill/>
                </a:ln>
                <a:solidFill>
                  <a:srgbClr val="F14001"/>
                </a:solidFill>
                <a:effectLst/>
                <a:uLnTx/>
                <a:uFillTx/>
                <a:latin typeface="Segoe UI Semibold" panose="020B0702040204020203" pitchFamily="34" charset="0"/>
                <a:ea typeface="+mn-ea"/>
                <a:cs typeface="Segoe UI Semibold" panose="020B0702040204020203" pitchFamily="34" charset="0"/>
              </a:rPr>
              <a:t>st-effective</a:t>
            </a:r>
            <a:r>
              <a:rPr kumimoji="0" lang="en-US" sz="195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 with Azure Hybrid Benefit + Azure RI + Extended security updates</a:t>
            </a:r>
            <a:endParaRPr kumimoji="0" lang="en-US" sz="1961"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4CB1034A-22B1-4F9F-9F8A-A808960977A9}"/>
              </a:ext>
            </a:extLst>
          </p:cNvPr>
          <p:cNvSpPr/>
          <p:nvPr/>
        </p:nvSpPr>
        <p:spPr bwMode="auto">
          <a:xfrm>
            <a:off x="9071893" y="3092250"/>
            <a:ext cx="2778917" cy="22240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14001"/>
                </a:solidFill>
                <a:effectLst/>
                <a:uLnTx/>
                <a:uFillTx/>
                <a:latin typeface="Segoe UI Semibold" panose="020B0702040204020203" pitchFamily="34" charset="0"/>
                <a:ea typeface="+mn-ea"/>
                <a:cs typeface="Segoe UI Semibold" panose="020B0702040204020203" pitchFamily="34" charset="0"/>
              </a:rPr>
              <a:t>Comprehensive support</a:t>
            </a:r>
            <a:r>
              <a:rPr kumimoji="0" lang="en-US" sz="1961"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1961"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mn-ea"/>
                <a:cs typeface="+mn-cs"/>
              </a:rPr>
              <a:t>from a </a:t>
            </a:r>
            <a:br>
              <a:rPr kumimoji="0" lang="en-US" sz="1961"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mn-ea"/>
                <a:cs typeface="+mn-cs"/>
              </a:rPr>
            </a:br>
            <a:r>
              <a:rPr kumimoji="0" lang="en-US" sz="1961" b="0" i="0" u="none" strike="noStrike" kern="1200" cap="none" spc="0" normalizeH="0" baseline="0" noProof="0" dirty="0">
                <a:ln>
                  <a:noFill/>
                </a:ln>
                <a:solidFill>
                  <a:srgbClr val="F14001"/>
                </a:solidFill>
                <a:effectLst/>
                <a:uLnTx/>
                <a:uFillTx/>
                <a:latin typeface="Segoe UI Semibold" panose="020B0702040204020203" pitchFamily="34" charset="0"/>
                <a:ea typeface="+mn-ea"/>
                <a:cs typeface="Segoe UI Semibold" panose="020B0702040204020203" pitchFamily="34" charset="0"/>
              </a:rPr>
              <a:t>single source</a:t>
            </a:r>
          </a:p>
        </p:txBody>
      </p:sp>
      <p:cxnSp>
        <p:nvCxnSpPr>
          <p:cNvPr id="7" name="Straight Connector 6">
            <a:extLst>
              <a:ext uri="{FF2B5EF4-FFF2-40B4-BE49-F238E27FC236}">
                <a16:creationId xmlns:a16="http://schemas.microsoft.com/office/drawing/2014/main" id="{BCB17C3B-EE95-4C47-AFCC-37600CD57567}"/>
              </a:ext>
            </a:extLst>
          </p:cNvPr>
          <p:cNvCxnSpPr/>
          <p:nvPr/>
        </p:nvCxnSpPr>
        <p:spPr>
          <a:xfrm>
            <a:off x="3066589" y="2363905"/>
            <a:ext cx="0" cy="3120367"/>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8B9555-4405-40F3-B434-FF5833A3FDBB}"/>
              </a:ext>
            </a:extLst>
          </p:cNvPr>
          <p:cNvCxnSpPr/>
          <p:nvPr/>
        </p:nvCxnSpPr>
        <p:spPr>
          <a:xfrm>
            <a:off x="6029771" y="2363905"/>
            <a:ext cx="0" cy="3120367"/>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5D13A0-980F-4F99-9F4D-22453F867958}"/>
              </a:ext>
            </a:extLst>
          </p:cNvPr>
          <p:cNvCxnSpPr/>
          <p:nvPr/>
        </p:nvCxnSpPr>
        <p:spPr>
          <a:xfrm>
            <a:off x="8980502" y="2363905"/>
            <a:ext cx="0" cy="3120367"/>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UniversalApp_E8CC">
            <a:extLst>
              <a:ext uri="{FF2B5EF4-FFF2-40B4-BE49-F238E27FC236}">
                <a16:creationId xmlns:a16="http://schemas.microsoft.com/office/drawing/2014/main" id="{67B03B58-26E6-4603-99BA-369C16C034B2}"/>
              </a:ext>
            </a:extLst>
          </p:cNvPr>
          <p:cNvSpPr>
            <a:spLocks noChangeAspect="1" noEditPoints="1"/>
          </p:cNvSpPr>
          <p:nvPr/>
        </p:nvSpPr>
        <p:spPr bwMode="auto">
          <a:xfrm>
            <a:off x="4207977" y="2197618"/>
            <a:ext cx="735489" cy="53971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25400"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1"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0" name="money_2">
            <a:extLst>
              <a:ext uri="{FF2B5EF4-FFF2-40B4-BE49-F238E27FC236}">
                <a16:creationId xmlns:a16="http://schemas.microsoft.com/office/drawing/2014/main" id="{99D5EF8D-D885-4817-8F3F-450DC327AC04}"/>
              </a:ext>
            </a:extLst>
          </p:cNvPr>
          <p:cNvSpPr>
            <a:spLocks noChangeAspect="1" noEditPoints="1"/>
          </p:cNvSpPr>
          <p:nvPr/>
        </p:nvSpPr>
        <p:spPr bwMode="auto">
          <a:xfrm>
            <a:off x="7156715" y="2123008"/>
            <a:ext cx="653402" cy="68893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5400" cap="flat">
            <a:solidFill>
              <a:srgbClr val="F1400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DownloadMap_E826">
            <a:extLst>
              <a:ext uri="{FF2B5EF4-FFF2-40B4-BE49-F238E27FC236}">
                <a16:creationId xmlns:a16="http://schemas.microsoft.com/office/drawing/2014/main" id="{B219982D-1666-4CE5-802A-51B0D2C06965}"/>
              </a:ext>
            </a:extLst>
          </p:cNvPr>
          <p:cNvSpPr>
            <a:spLocks noChangeAspect="1" noEditPoints="1"/>
          </p:cNvSpPr>
          <p:nvPr/>
        </p:nvSpPr>
        <p:spPr bwMode="auto">
          <a:xfrm>
            <a:off x="10173515" y="2255130"/>
            <a:ext cx="704463" cy="576212"/>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25400" cap="flat">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1"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 name="TextBox 3">
            <a:extLst>
              <a:ext uri="{FF2B5EF4-FFF2-40B4-BE49-F238E27FC236}">
                <a16:creationId xmlns:a16="http://schemas.microsoft.com/office/drawing/2014/main" id="{E8FF943D-0129-4C6C-9BA4-B16D0417C9E1}"/>
              </a:ext>
            </a:extLst>
          </p:cNvPr>
          <p:cNvSpPr txBox="1"/>
          <p:nvPr/>
        </p:nvSpPr>
        <p:spPr>
          <a:xfrm>
            <a:off x="247211" y="6534416"/>
            <a:ext cx="12192000" cy="5663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a:t>
            </a:r>
            <a:r>
              <a:rPr kumimoji="0" lang="en-US" sz="700" b="0" i="0" u="none" strike="noStrike" kern="1200" cap="none" spc="0" normalizeH="0" baseline="0" noProof="0">
                <a:ln>
                  <a:noFill/>
                </a:ln>
                <a:solidFill>
                  <a:srgbClr val="353535"/>
                </a:solidFill>
                <a:effectLst/>
                <a:uLnTx/>
                <a:uFillTx/>
                <a:latin typeface="Segoe UI Light"/>
                <a:ea typeface="+mn-ea"/>
                <a:cs typeface="+mn-cs"/>
              </a:rPr>
              <a:t>Sample annual cost comparison of two D2V3 Windows Server VMs. Savings based two D2V3 VMs in US West 2 Region running 744 hours/month for 12 months; Base compute rate at SUSE Linux Enterprise rate for US West 2. Azure pricing as of 04/24/2018. AWS pricing as of 04/24.2018. Price subject to change.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7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31F40E80-3401-4F68-907C-B9E28A9AA89A}"/>
              </a:ext>
            </a:extLst>
          </p:cNvPr>
          <p:cNvGrpSpPr/>
          <p:nvPr/>
        </p:nvGrpSpPr>
        <p:grpSpPr>
          <a:xfrm>
            <a:off x="1046795" y="2002078"/>
            <a:ext cx="1032844" cy="992187"/>
            <a:chOff x="1465105" y="2634001"/>
            <a:chExt cx="1554480" cy="1554480"/>
          </a:xfrm>
          <a:noFill/>
        </p:grpSpPr>
        <p:sp>
          <p:nvSpPr>
            <p:cNvPr id="24" name="Oval 23">
              <a:extLst>
                <a:ext uri="{FF2B5EF4-FFF2-40B4-BE49-F238E27FC236}">
                  <a16:creationId xmlns:a16="http://schemas.microsoft.com/office/drawing/2014/main" id="{F46FB996-5D50-47BA-91EA-4258BD3ADD2C}"/>
                </a:ext>
              </a:extLst>
            </p:cNvPr>
            <p:cNvSpPr/>
            <p:nvPr/>
          </p:nvSpPr>
          <p:spPr bwMode="auto">
            <a:xfrm>
              <a:off x="1465105" y="2634001"/>
              <a:ext cx="1554480" cy="1554480"/>
            </a:xfrm>
            <a:prstGeom prst="ellipse">
              <a:avLst/>
            </a:prstGeom>
            <a:noFill/>
            <a:ln w="25400"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1"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25" name="strategy" title="Icon of two circles and a curved arrow winding between three exes connecting them">
              <a:extLst>
                <a:ext uri="{FF2B5EF4-FFF2-40B4-BE49-F238E27FC236}">
                  <a16:creationId xmlns:a16="http://schemas.microsoft.com/office/drawing/2014/main" id="{B5B841C5-A6D2-44B6-A585-442B3E0794A0}"/>
                </a:ext>
              </a:extLst>
            </p:cNvPr>
            <p:cNvSpPr>
              <a:spLocks noChangeAspect="1" noEditPoints="1"/>
            </p:cNvSpPr>
            <p:nvPr/>
          </p:nvSpPr>
          <p:spPr bwMode="auto">
            <a:xfrm>
              <a:off x="1885331" y="2947114"/>
              <a:ext cx="686320" cy="91440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5400"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1"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9D8AD67D-2EF1-4A90-986E-9A3DE0EEF565}"/>
              </a:ext>
            </a:extLst>
          </p:cNvPr>
          <p:cNvGrpSpPr/>
          <p:nvPr/>
        </p:nvGrpSpPr>
        <p:grpSpPr>
          <a:xfrm>
            <a:off x="8458619" y="-89842"/>
            <a:ext cx="3650525" cy="638856"/>
            <a:chOff x="8458619" y="-89842"/>
            <a:chExt cx="3650525" cy="638856"/>
          </a:xfrm>
        </p:grpSpPr>
        <p:pic>
          <p:nvPicPr>
            <p:cNvPr id="27" name="Picture 26">
              <a:extLst>
                <a:ext uri="{FF2B5EF4-FFF2-40B4-BE49-F238E27FC236}">
                  <a16:creationId xmlns:a16="http://schemas.microsoft.com/office/drawing/2014/main" id="{D0169F3A-9127-4EB6-9458-52CC87167878}"/>
                </a:ext>
              </a:extLst>
            </p:cNvPr>
            <p:cNvPicPr>
              <a:picLocks noChangeAspect="1"/>
            </p:cNvPicPr>
            <p:nvPr/>
          </p:nvPicPr>
          <p:blipFill>
            <a:blip r:embed="rId4"/>
            <a:stretch>
              <a:fillRect/>
            </a:stretch>
          </p:blipFill>
          <p:spPr>
            <a:xfrm>
              <a:off x="8458619" y="180612"/>
              <a:ext cx="3650525" cy="368402"/>
            </a:xfrm>
            <a:prstGeom prst="rect">
              <a:avLst/>
            </a:prstGeom>
          </p:spPr>
        </p:pic>
        <p:sp>
          <p:nvSpPr>
            <p:cNvPr id="28" name="AutoShape 46">
              <a:extLst>
                <a:ext uri="{FF2B5EF4-FFF2-40B4-BE49-F238E27FC236}">
                  <a16:creationId xmlns:a16="http://schemas.microsoft.com/office/drawing/2014/main" id="{BF674E74-414A-4DF4-A22B-4412DD497A73}"/>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B7DAEA0B-639A-49D4-992F-1F218ADE6F25}"/>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Send" title="Icon of a paper airplane">
            <a:extLst>
              <a:ext uri="{FF2B5EF4-FFF2-40B4-BE49-F238E27FC236}">
                <a16:creationId xmlns:a16="http://schemas.microsoft.com/office/drawing/2014/main" id="{50F775C1-98F8-4447-A3C1-508E17E9C6B5}"/>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86DA7FF8-81D1-4F28-8ADF-78124A8EFB4B}"/>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689334441"/>
      </p:ext>
    </p:extLst>
  </p:cSld>
  <p:clrMapOvr>
    <a:overrideClrMapping bg1="lt1" tx1="dk1" bg2="lt2" tx2="dk2" accent1="accent1" accent2="accent2" accent3="accent3" accent4="accent4" accent5="accent5" accent6="accent6" hlink="hlink" folHlink="folHlink"/>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1.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3.xml><?xml version="1.0" encoding="utf-8"?>
<a:theme xmlns:a="http://schemas.openxmlformats.org/drawingml/2006/main" name="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DF40E4A2-A1CB-4B9F-9C8F-4FA079C91F3E}" vid="{87850380-4AD9-4240-BBE8-3BB34B321576}"/>
    </a:ext>
  </a:extLst>
</a:theme>
</file>

<file path=ppt/theme/theme5.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DF40E4A2-A1CB-4B9F-9C8F-4FA079C91F3E}" vid="{87850380-4AD9-4240-BBE8-3BB34B321576}"/>
    </a:ext>
  </a:extLst>
</a:theme>
</file>

<file path=ppt/theme/theme8.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9.xml><?xml version="1.0" encoding="utf-8"?>
<a:theme xmlns:a="http://schemas.openxmlformats.org/drawingml/2006/main" name="Azure PPT 2018Q1 Light">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Microservices-Webinar" id="{F55E0B57-778C-DC48-9763-8D25AE6884E8}" vid="{45F97562-A430-6047-9FFD-DF3A37AA9762}"/>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2.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3.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4.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5.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756</TotalTime>
  <Words>1986</Words>
  <Application>Microsoft Office PowerPoint</Application>
  <PresentationFormat>Widescreen</PresentationFormat>
  <Paragraphs>330</Paragraphs>
  <Slides>20</Slides>
  <Notes>19</Notes>
  <HiddenSlides>0</HiddenSlides>
  <MMClips>1</MMClips>
  <ScaleCrop>false</ScaleCrop>
  <HeadingPairs>
    <vt:vector size="6" baseType="variant">
      <vt:variant>
        <vt:lpstr>Fonts Used</vt:lpstr>
      </vt:variant>
      <vt:variant>
        <vt:i4>15</vt:i4>
      </vt:variant>
      <vt:variant>
        <vt:lpstr>Theme</vt:lpstr>
      </vt:variant>
      <vt:variant>
        <vt:i4>11</vt:i4>
      </vt:variant>
      <vt:variant>
        <vt:lpstr>Slide Titles</vt:lpstr>
      </vt:variant>
      <vt:variant>
        <vt:i4>20</vt:i4>
      </vt:variant>
    </vt:vector>
  </HeadingPairs>
  <TitlesOfParts>
    <vt:vector size="46" baseType="lpstr">
      <vt:lpstr>Arial</vt:lpstr>
      <vt:lpstr>Calibri</vt:lpstr>
      <vt:lpstr>Consolas</vt:lpstr>
      <vt:lpstr>Muli</vt:lpstr>
      <vt:lpstr>Muli Black</vt:lpstr>
      <vt:lpstr>Muli Regular</vt:lpstr>
      <vt:lpstr>Segoe Pro</vt:lpstr>
      <vt:lpstr>Segoe Pro Semibold</vt:lpstr>
      <vt:lpstr>Segoe Semibold</vt:lpstr>
      <vt:lpstr>Segoe UI</vt:lpstr>
      <vt:lpstr>Segoe UI </vt:lpstr>
      <vt:lpstr>Segoe UI Light</vt:lpstr>
      <vt:lpstr>Segoe UI Semibold</vt:lpstr>
      <vt:lpstr>Segoe UI Semilight</vt:lpstr>
      <vt:lpstr>Wingdings</vt:lpstr>
      <vt:lpstr>1_5-50203_Microsoft_Ignite_Template</vt:lpstr>
      <vt:lpstr>1_Ingnite18</vt:lpstr>
      <vt:lpstr>CoreySanders-Ignite</vt:lpstr>
      <vt:lpstr>5-50203_Microsoft_Ignite_Template</vt:lpstr>
      <vt:lpstr>Ingnite18</vt:lpstr>
      <vt:lpstr>1_5-50109_Microsoft_Light_Template</vt:lpstr>
      <vt:lpstr>2_5-50203_Microsoft_Ignite_Template</vt:lpstr>
      <vt:lpstr>5_WHITE TEMPLATE</vt:lpstr>
      <vt:lpstr>Azure PPT 2018Q1 Light</vt:lpstr>
      <vt:lpstr>4_5-50203_Microsoft_Ignite_Template</vt:lpstr>
      <vt:lpstr>1_Azure PPT Template - 2018</vt:lpstr>
      <vt:lpstr>Cloud Migration Strategies</vt:lpstr>
      <vt:lpstr>PowerPoint Presentation</vt:lpstr>
      <vt:lpstr>PowerPoint Presentation</vt:lpstr>
      <vt:lpstr>Deadline to act before end of support</vt:lpstr>
      <vt:lpstr>Extended security updates for 2008 and 2008 R2 – free in Azure</vt:lpstr>
      <vt:lpstr>Unified and extensible Azure migration experience </vt:lpstr>
      <vt:lpstr>Choice of tools for every stage and every requirement</vt:lpstr>
      <vt:lpstr>Cloud migration strategies </vt:lpstr>
      <vt:lpstr>Rehost Windows Server on Azure</vt:lpstr>
      <vt:lpstr>PowerPoint Presentation</vt:lpstr>
      <vt:lpstr>PowerPoint Presentation</vt:lpstr>
      <vt:lpstr>Saving opportunity for modernizing your data estate is significant</vt:lpstr>
      <vt:lpstr>Azure SQL Database Managed Instance: Best for modernization at scale with low cost and effort  </vt:lpstr>
      <vt:lpstr>Azure SQL Database Managed Instance:  the best option to run SQL workloads</vt:lpstr>
      <vt:lpstr>Azure SQL VM: free extended security updates for end of support customers</vt:lpstr>
      <vt:lpstr>Foundational best practices for Azure migration </vt:lpstr>
      <vt:lpstr>Best practices by phase</vt:lpstr>
      <vt:lpstr>Azure migration center  All things migration </vt:lpstr>
      <vt:lpstr>Keep up to date on your Azure skills as you migrate </vt:lpstr>
      <vt:lpstr>https://aka.ms/sarahfeedback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your datacentre transformation journey with Azure Migrate</dc:title>
  <dc:creator>Sarah Lean</dc:creator>
  <cp:lastModifiedBy>Sarah Lean</cp:lastModifiedBy>
  <cp:revision>5</cp:revision>
  <dcterms:created xsi:type="dcterms:W3CDTF">2018-10-02T09:30:42Z</dcterms:created>
  <dcterms:modified xsi:type="dcterms:W3CDTF">2019-03-01T07:26:42Z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salean@microsoft.com</vt:lpwstr>
  </property>
  <property fmtid="{D5CDD505-2E9C-101B-9397-08002B2CF9AE}" pid="5" name="MSIP_Label_f42aa342-8706-4288-bd11-ebb85995028c_SetDate">
    <vt:lpwstr>2018-10-02T09:35:29.2955545Z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